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17" r:id="rId2"/>
    <p:sldId id="293" r:id="rId3"/>
    <p:sldId id="264" r:id="rId4"/>
    <p:sldId id="309" r:id="rId5"/>
    <p:sldId id="299" r:id="rId6"/>
    <p:sldId id="300" r:id="rId7"/>
    <p:sldId id="261" r:id="rId8"/>
    <p:sldId id="287" r:id="rId9"/>
    <p:sldId id="288" r:id="rId10"/>
    <p:sldId id="318" r:id="rId11"/>
    <p:sldId id="319" r:id="rId12"/>
    <p:sldId id="322" r:id="rId13"/>
    <p:sldId id="310" r:id="rId14"/>
    <p:sldId id="285" r:id="rId15"/>
    <p:sldId id="320" r:id="rId16"/>
    <p:sldId id="311" r:id="rId17"/>
    <p:sldId id="268" r:id="rId18"/>
    <p:sldId id="259" r:id="rId19"/>
    <p:sldId id="290" r:id="rId20"/>
    <p:sldId id="313" r:id="rId21"/>
    <p:sldId id="324" r:id="rId22"/>
    <p:sldId id="323" r:id="rId23"/>
    <p:sldId id="321" r:id="rId24"/>
    <p:sldId id="302" r:id="rId25"/>
  </p:sldIdLst>
  <p:sldSz cx="9144000" cy="5143500" type="screen16x9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00"/>
    <a:srgbClr val="3992DB"/>
    <a:srgbClr val="005DA2"/>
    <a:srgbClr val="0F1836"/>
    <a:srgbClr val="FDFDFD"/>
    <a:srgbClr val="D9D9D9"/>
    <a:srgbClr val="DCD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849" autoAdjust="0"/>
  </p:normalViewPr>
  <p:slideViewPr>
    <p:cSldViewPr>
      <p:cViewPr>
        <p:scale>
          <a:sx n="101" d="100"/>
          <a:sy n="101" d="100"/>
        </p:scale>
        <p:origin x="-564" y="2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384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30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版权声明：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套精品模板商业授权，请联系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锐旗设计</a:t>
            </a:r>
            <a:r>
              <a:rPr lang="en-US" altLang="zh-CN" dirty="0" smtClean="0"/>
              <a:t>】:https://9ppt.taobao.com</a:t>
            </a:r>
            <a:r>
              <a:rPr lang="zh-CN" altLang="en-US" dirty="0" smtClean="0"/>
              <a:t>，专业</a:t>
            </a:r>
            <a:r>
              <a:rPr lang="en-US" altLang="zh-CN" dirty="0" smtClean="0"/>
              <a:t>PPT</a:t>
            </a:r>
            <a:r>
              <a:rPr lang="zh-CN" altLang="en-US" dirty="0" smtClean="0"/>
              <a:t>老师为你解决所有</a:t>
            </a:r>
            <a:r>
              <a:rPr lang="en-US" altLang="zh-CN" dirty="0" smtClean="0"/>
              <a:t>PPT</a:t>
            </a:r>
            <a:r>
              <a:rPr lang="zh-CN" altLang="en-US" dirty="0" smtClean="0"/>
              <a:t>问题！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6197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9423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2796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779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779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7795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版权声明：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套精品模板商业授权，请联系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锐旗设计</a:t>
            </a:r>
            <a:r>
              <a:rPr lang="en-US" altLang="zh-CN" dirty="0" smtClean="0"/>
              <a:t>】:https://9ppt.taobao.com</a:t>
            </a:r>
            <a:r>
              <a:rPr lang="zh-CN" altLang="en-US" dirty="0" smtClean="0"/>
              <a:t>，专业</a:t>
            </a:r>
            <a:r>
              <a:rPr lang="en-US" altLang="zh-CN" dirty="0" smtClean="0"/>
              <a:t>PPT</a:t>
            </a:r>
            <a:r>
              <a:rPr lang="zh-CN" altLang="en-US" dirty="0" smtClean="0"/>
              <a:t>老师为你解决所有</a:t>
            </a:r>
            <a:r>
              <a:rPr lang="en-US" altLang="zh-CN" dirty="0" smtClean="0"/>
              <a:t>PPT</a:t>
            </a:r>
            <a:r>
              <a:rPr lang="zh-CN" altLang="en-US" dirty="0" smtClean="0"/>
              <a:t>问题！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4841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版权声明：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套精品模板商业授权，请联系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锐旗设计</a:t>
            </a:r>
            <a:r>
              <a:rPr lang="en-US" altLang="zh-CN" dirty="0" smtClean="0"/>
              <a:t>】:https://9ppt.taobao.com</a:t>
            </a:r>
            <a:r>
              <a:rPr lang="zh-CN" altLang="en-US" dirty="0" smtClean="0"/>
              <a:t>，专业</a:t>
            </a:r>
            <a:r>
              <a:rPr lang="en-US" altLang="zh-CN" dirty="0" smtClean="0"/>
              <a:t>PPT</a:t>
            </a:r>
            <a:r>
              <a:rPr lang="zh-CN" altLang="en-US" dirty="0" smtClean="0"/>
              <a:t>老师为你解决所有</a:t>
            </a:r>
            <a:r>
              <a:rPr lang="en-US" altLang="zh-CN" dirty="0" smtClean="0"/>
              <a:t>PPT</a:t>
            </a:r>
            <a:r>
              <a:rPr lang="zh-CN" altLang="en-US" dirty="0" smtClean="0"/>
              <a:t>问题！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8327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517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2602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、项目方不是来割韭菜的，是真想干一件大事的；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、从项目的投入看，目前就算底池全部给项目方，项目也是亏损的；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83274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2602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版权声明：</a:t>
            </a:r>
            <a:r>
              <a:rPr lang="en-US" altLang="zh-CN" dirty="0" smtClean="0"/>
              <a:t>300</a:t>
            </a:r>
            <a:r>
              <a:rPr lang="zh-CN" altLang="en-US" dirty="0" smtClean="0"/>
              <a:t>套精品模板商业授权，请联系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锐旗设计</a:t>
            </a:r>
            <a:r>
              <a:rPr lang="en-US" altLang="zh-CN" dirty="0" smtClean="0"/>
              <a:t>】:https://9ppt.taobao.com</a:t>
            </a:r>
            <a:r>
              <a:rPr lang="zh-CN" altLang="en-US" dirty="0" smtClean="0"/>
              <a:t>，专业</a:t>
            </a:r>
            <a:r>
              <a:rPr lang="en-US" altLang="zh-CN" dirty="0" smtClean="0"/>
              <a:t>PPT</a:t>
            </a:r>
            <a:r>
              <a:rPr lang="zh-CN" altLang="en-US" dirty="0" smtClean="0"/>
              <a:t>老师为你解决所有</a:t>
            </a:r>
            <a:r>
              <a:rPr lang="en-US" altLang="zh-CN" dirty="0" smtClean="0"/>
              <a:t>PPT</a:t>
            </a:r>
            <a:r>
              <a:rPr lang="zh-CN" altLang="en-US" dirty="0" smtClean="0"/>
              <a:t>问题！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195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700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8857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3170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642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5378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、每天固定</a:t>
            </a:r>
            <a:r>
              <a:rPr lang="en-US" altLang="zh-CN" dirty="0" smtClean="0"/>
              <a:t>30000</a:t>
            </a:r>
            <a:r>
              <a:rPr lang="zh-CN" altLang="en-US" dirty="0" smtClean="0"/>
              <a:t>万枚，空间占比越大，分配的</a:t>
            </a:r>
            <a:r>
              <a:rPr lang="en-US" altLang="zh-CN" dirty="0" smtClean="0"/>
              <a:t>FSV</a:t>
            </a:r>
            <a:r>
              <a:rPr lang="zh-CN" altLang="en-US" dirty="0" smtClean="0"/>
              <a:t>越多；销毁意味着能从总量中分得越多的</a:t>
            </a:r>
            <a:r>
              <a:rPr lang="en-US" altLang="zh-CN" dirty="0" smtClean="0"/>
              <a:t>FSV</a:t>
            </a:r>
            <a:r>
              <a:rPr lang="zh-CN" altLang="en-US" dirty="0" smtClean="0"/>
              <a:t>，所以矿工之间存在天然的竞争关系；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、只卖出不想销毁的，算力空间逐步被损耗掉，而新进销毁和扩大空间的矿工则成为</a:t>
            </a:r>
            <a:r>
              <a:rPr lang="en-US" altLang="zh-CN" dirty="0" smtClean="0"/>
              <a:t>FSV</a:t>
            </a:r>
            <a:r>
              <a:rPr lang="zh-CN" altLang="en-US" dirty="0" smtClean="0"/>
              <a:t>的主要分配者，所以具备天然的重生性，留下的都是信仰者；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、价格越跌，同等资金购买的</a:t>
            </a:r>
            <a:r>
              <a:rPr lang="en-US" altLang="zh-CN" dirty="0" smtClean="0"/>
              <a:t>FSV</a:t>
            </a:r>
            <a:r>
              <a:rPr lang="zh-CN" altLang="en-US" dirty="0" smtClean="0"/>
              <a:t>越多，销毁得到的空间越大，因此，价格越跌越具备吸引力，越容易产生买入行为，对于价格回升就越有好利，而价格走高则反之，因此，这种模式具有价格调节性；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、一旦应用需求扩大，则购买销毁量就会越大，通缩性越强。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942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755576" y="625398"/>
            <a:ext cx="784887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323528" y="292895"/>
            <a:ext cx="390372" cy="205979"/>
            <a:chOff x="0" y="0"/>
            <a:chExt cx="1041399" cy="549275"/>
          </a:xfrm>
        </p:grpSpPr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18"/>
            <p:cNvSpPr>
              <a:spLocks/>
            </p:cNvSpPr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79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TextBox 15"/>
          <p:cNvSpPr txBox="1"/>
          <p:nvPr userDrawn="1"/>
        </p:nvSpPr>
        <p:spPr>
          <a:xfrm>
            <a:off x="8100392" y="241995"/>
            <a:ext cx="671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EEF1883-7A0E-4F66-9932-E581691AD397}" type="slidenum">
              <a:rPr lang="zh-CN" altLang="en-US" sz="1800" b="0" smtClean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pPr algn="ctr"/>
              <a:t>‹#›</a:t>
            </a:fld>
            <a:r>
              <a:rPr lang="zh-CN" altLang="en-US" sz="1800" b="0" dirty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14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2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FileSystemVideo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2987824" y="1901035"/>
            <a:ext cx="5645547" cy="502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2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基于</a:t>
            </a:r>
            <a:r>
              <a:rPr lang="en-US" altLang="zh-CN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{IPFS</a:t>
            </a:r>
            <a:r>
              <a:rPr lang="en-US" altLang="zh-CN" sz="2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}</a:t>
            </a:r>
            <a:r>
              <a:rPr lang="zh-CN" altLang="en-US" sz="2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应用的星际视频公链</a:t>
            </a:r>
            <a:endParaRPr lang="zh-CN" altLang="en-US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>
          <a:xfrm>
            <a:off x="3826314" y="2569318"/>
            <a:ext cx="4807056" cy="322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链社区苏州会议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3923928" y="2486603"/>
            <a:ext cx="4617801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矩形 9"/>
          <p:cNvSpPr>
            <a:spLocks noChangeArrowheads="1"/>
          </p:cNvSpPr>
          <p:nvPr/>
        </p:nvSpPr>
        <p:spPr bwMode="auto">
          <a:xfrm>
            <a:off x="8763956" y="1898129"/>
            <a:ext cx="380044" cy="160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68557" tIns="34279" rIns="68557" bIns="34279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4067944" y="738430"/>
            <a:ext cx="4574985" cy="1177235"/>
          </a:xfrm>
          <a:prstGeom prst="rect">
            <a:avLst/>
          </a:prstGeom>
        </p:spPr>
        <p:txBody>
          <a:bodyPr wrap="square" lIns="68571" tIns="34285" rIns="68571" bIns="34285">
            <a:spAutoFit/>
          </a:bodyPr>
          <a:lstStyle/>
          <a:p>
            <a:pPr algn="r"/>
            <a:r>
              <a:rPr lang="en-US" altLang="zh-CN" sz="72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FSV </a:t>
            </a:r>
            <a:r>
              <a:rPr lang="zh-CN" altLang="en-US" sz="48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全球首家</a:t>
            </a:r>
            <a:endParaRPr lang="en-US" altLang="zh-CN" sz="48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8120850" y="3071925"/>
            <a:ext cx="432048" cy="432834"/>
            <a:chOff x="6084168" y="1274820"/>
            <a:chExt cx="432048" cy="432834"/>
          </a:xfrm>
        </p:grpSpPr>
        <p:sp>
          <p:nvSpPr>
            <p:cNvPr id="5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6824706" y="3072318"/>
            <a:ext cx="432048" cy="432048"/>
            <a:chOff x="4788024" y="1275213"/>
            <a:chExt cx="432048" cy="432048"/>
          </a:xfrm>
        </p:grpSpPr>
        <p:sp>
          <p:nvSpPr>
            <p:cNvPr id="5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7472778" y="3071925"/>
            <a:ext cx="432833" cy="432834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5528562" y="3071925"/>
            <a:ext cx="432833" cy="432834"/>
            <a:chOff x="3491880" y="1274820"/>
            <a:chExt cx="432833" cy="432834"/>
          </a:xfrm>
        </p:grpSpPr>
        <p:sp>
          <p:nvSpPr>
            <p:cNvPr id="5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6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6176634" y="3071925"/>
            <a:ext cx="432833" cy="432834"/>
            <a:chOff x="4139952" y="1274820"/>
            <a:chExt cx="432833" cy="432834"/>
          </a:xfrm>
        </p:grpSpPr>
        <p:sp>
          <p:nvSpPr>
            <p:cNvPr id="6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6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367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0">
        <p:fade/>
      </p:transition>
    </mc:Choice>
    <mc:Fallback xmlns="">
      <p:transition spd="med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8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8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45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utoUpdateAnimBg="0"/>
      <p:bldP spid="44" grpId="0"/>
      <p:bldP spid="47" grpId="0" animBg="1" autoUpdateAnimBg="0"/>
      <p:bldP spid="4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挖矿规则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2846759" y="1016233"/>
            <a:ext cx="5102700" cy="11666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653255" y="852499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从技术角度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六边形 29"/>
          <p:cNvSpPr/>
          <p:nvPr/>
        </p:nvSpPr>
        <p:spPr>
          <a:xfrm>
            <a:off x="683568" y="2425696"/>
            <a:ext cx="1410507" cy="1026114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流动性挖矿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箭头连接符 30"/>
          <p:cNvCxnSpPr>
            <a:stCxn id="30" idx="5"/>
            <a:endCxn id="28" idx="1"/>
          </p:cNvCxnSpPr>
          <p:nvPr/>
        </p:nvCxnSpPr>
        <p:spPr>
          <a:xfrm flipV="1">
            <a:off x="1837547" y="1599533"/>
            <a:ext cx="1009212" cy="826163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30" idx="0"/>
            <a:endCxn id="35" idx="1"/>
          </p:cNvCxnSpPr>
          <p:nvPr/>
        </p:nvCxnSpPr>
        <p:spPr>
          <a:xfrm flipV="1">
            <a:off x="2094075" y="2936587"/>
            <a:ext cx="752684" cy="21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30" idx="1"/>
            <a:endCxn id="38" idx="1"/>
          </p:cNvCxnSpPr>
          <p:nvPr/>
        </p:nvCxnSpPr>
        <p:spPr>
          <a:xfrm>
            <a:off x="1837547" y="3451810"/>
            <a:ext cx="1009212" cy="733822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29561" y="1153318"/>
            <a:ext cx="4537095" cy="1029515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、中心化交易所是链下交易行为，客户完全丧失资产控制权，出现太多诸如资产被盗，拔网线等恶性事件；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、去中心化交易所是通过链上智能合约来实现交易的，而且不需要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KYC,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交易透明，资金安全。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846759" y="2517020"/>
            <a:ext cx="5102700" cy="839134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653255" y="2361550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提供交易流动性，享有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LP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手续费分润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42299" y="2729100"/>
            <a:ext cx="4598053" cy="549383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去中心化交易所采用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AMM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做市商制度，任何客户为交易所提供流动性，就是交易所股东，可享受交易手续费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0.57%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左右的加权分红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846759" y="3711282"/>
            <a:ext cx="5102700" cy="948700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653255" y="3555813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从治理角度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42299" y="4001033"/>
            <a:ext cx="4537095" cy="549383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、中心化交易所完全是传统公司模式；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、去中心化交易所具有开放和社区驱动属性。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9063101"/>
      </p:ext>
    </p:extLst>
  </p:cSld>
  <p:clrMapOvr>
    <a:masterClrMapping/>
  </p:clrMapOvr>
  <p:transition spd="slow" advClick="0" advTm="0">
    <p:cover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500" tmFilter="0,0; .5, 1; 1, 1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50"/>
                                </p:stCondLst>
                                <p:childTnLst>
                                  <p:par>
                                    <p:cTn id="13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5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150"/>
                                </p:stCondLst>
                                <p:childTnLst>
                                  <p:par>
                                    <p:cTn id="17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650"/>
                                </p:stCondLst>
                                <p:childTnLst>
                                  <p:par>
                                    <p:cTn id="2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9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150"/>
                                </p:stCondLst>
                                <p:childTnLst>
                                  <p:par>
                                    <p:cTn id="31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3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2650"/>
                                </p:stCondLst>
                                <p:childTnLst>
                                  <p:par>
                                    <p:cTn id="3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1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4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4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4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4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5480"/>
                                </p:stCondLst>
                                <p:childTnLst>
                                  <p:par>
                                    <p:cTn id="4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5980"/>
                                </p:stCondLst>
                                <p:childTnLst>
                                  <p:par>
                                    <p:cTn id="49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6480"/>
                                </p:stCondLst>
                                <p:childTnLst>
                                  <p:par>
                                    <p:cTn id="5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6" dur="1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6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6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8350"/>
                                </p:stCondLst>
                                <p:childTnLst>
                                  <p:par>
                                    <p:cTn id="63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6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8850"/>
                                </p:stCondLst>
                                <p:childTnLst>
                                  <p:par>
                                    <p:cTn id="67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9350"/>
                                </p:stCondLst>
                                <p:childTnLst>
                                  <p:par>
                                    <p:cTn id="7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1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76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77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 animBg="1"/>
          <p:bldP spid="29" grpId="0" animBg="1"/>
          <p:bldP spid="30" grpId="0" animBg="1"/>
          <p:bldP spid="34" grpId="0"/>
          <p:bldP spid="34" grpId="1"/>
          <p:bldP spid="35" grpId="0" animBg="1"/>
          <p:bldP spid="36" grpId="0" animBg="1"/>
          <p:bldP spid="37" grpId="0"/>
          <p:bldP spid="37" grpId="1"/>
          <p:bldP spid="38" grpId="0" animBg="1"/>
          <p:bldP spid="39" grpId="0" animBg="1"/>
          <p:bldP spid="40" grpId="0"/>
          <p:bldP spid="40" grpId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500" tmFilter="0,0; .5, 1; 1, 1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50"/>
                                </p:stCondLst>
                                <p:childTnLst>
                                  <p:par>
                                    <p:cTn id="13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5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150"/>
                                </p:stCondLst>
                                <p:childTnLst>
                                  <p:par>
                                    <p:cTn id="17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650"/>
                                </p:stCondLst>
                                <p:childTnLst>
                                  <p:par>
                                    <p:cTn id="2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9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150"/>
                                </p:stCondLst>
                                <p:childTnLst>
                                  <p:par>
                                    <p:cTn id="31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2650"/>
                                </p:stCondLst>
                                <p:childTnLst>
                                  <p:par>
                                    <p:cTn id="3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1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4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4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4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4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5480"/>
                                </p:stCondLst>
                                <p:childTnLst>
                                  <p:par>
                                    <p:cTn id="4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5980"/>
                                </p:stCondLst>
                                <p:childTnLst>
                                  <p:par>
                                    <p:cTn id="4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6480"/>
                                </p:stCondLst>
                                <p:childTnLst>
                                  <p:par>
                                    <p:cTn id="5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6" dur="1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6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6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8350"/>
                                </p:stCondLst>
                                <p:childTnLst>
                                  <p:par>
                                    <p:cTn id="63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6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8850"/>
                                </p:stCondLst>
                                <p:childTnLst>
                                  <p:par>
                                    <p:cTn id="67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9350"/>
                                </p:stCondLst>
                                <p:childTnLst>
                                  <p:par>
                                    <p:cTn id="7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1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76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77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 animBg="1"/>
          <p:bldP spid="29" grpId="0" animBg="1"/>
          <p:bldP spid="30" grpId="0" animBg="1"/>
          <p:bldP spid="34" grpId="0"/>
          <p:bldP spid="34" grpId="1"/>
          <p:bldP spid="35" grpId="0" animBg="1"/>
          <p:bldP spid="36" grpId="0" animBg="1"/>
          <p:bldP spid="37" grpId="0"/>
          <p:bldP spid="37" grpId="1"/>
          <p:bldP spid="38" grpId="0" animBg="1"/>
          <p:bldP spid="39" grpId="0" animBg="1"/>
          <p:bldP spid="40" grpId="0"/>
          <p:bldP spid="40" grpId="1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52"/>
          <p:cNvSpPr/>
          <p:nvPr/>
        </p:nvSpPr>
        <p:spPr>
          <a:xfrm>
            <a:off x="854116" y="2165642"/>
            <a:ext cx="1719613" cy="1959152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hape 1454"/>
          <p:cNvSpPr/>
          <p:nvPr/>
        </p:nvSpPr>
        <p:spPr>
          <a:xfrm>
            <a:off x="3707904" y="2157356"/>
            <a:ext cx="1719614" cy="1959152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hape 1456"/>
          <p:cNvSpPr/>
          <p:nvPr/>
        </p:nvSpPr>
        <p:spPr>
          <a:xfrm>
            <a:off x="6459234" y="2168132"/>
            <a:ext cx="1719614" cy="1959152"/>
          </a:xfrm>
          <a:prstGeom prst="roundRect">
            <a:avLst>
              <a:gd name="adj" fmla="val 6924"/>
            </a:avLst>
          </a:prstGeom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Shape 1460"/>
          <p:cNvSpPr/>
          <p:nvPr/>
        </p:nvSpPr>
        <p:spPr>
          <a:xfrm>
            <a:off x="1080993" y="1536376"/>
            <a:ext cx="1265859" cy="12658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Group 20"/>
          <p:cNvGrpSpPr/>
          <p:nvPr/>
        </p:nvGrpSpPr>
        <p:grpSpPr>
          <a:xfrm>
            <a:off x="1026816" y="1566550"/>
            <a:ext cx="355513" cy="355513"/>
            <a:chOff x="1369087" y="2088729"/>
            <a:chExt cx="474017" cy="474016"/>
          </a:xfrm>
        </p:grpSpPr>
        <p:sp>
          <p:nvSpPr>
            <p:cNvPr id="8" name="Shape 1463"/>
            <p:cNvSpPr/>
            <p:nvPr/>
          </p:nvSpPr>
          <p:spPr>
            <a:xfrm>
              <a:off x="1369087" y="2088729"/>
              <a:ext cx="474017" cy="474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DCDEE0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13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Shape 1464"/>
            <p:cNvSpPr/>
            <p:nvPr/>
          </p:nvSpPr>
          <p:spPr>
            <a:xfrm>
              <a:off x="1477567" y="2232573"/>
              <a:ext cx="231656" cy="186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363" extrusionOk="0">
                  <a:moveTo>
                    <a:pt x="7274" y="21020"/>
                  </a:moveTo>
                  <a:cubicBezTo>
                    <a:pt x="7274" y="21376"/>
                    <a:pt x="7435" y="21475"/>
                    <a:pt x="7659" y="21222"/>
                  </a:cubicBezTo>
                  <a:cubicBezTo>
                    <a:pt x="7951" y="20894"/>
                    <a:pt x="10973" y="17529"/>
                    <a:pt x="10973" y="17529"/>
                  </a:cubicBezTo>
                  <a:lnTo>
                    <a:pt x="7274" y="15153"/>
                  </a:lnTo>
                  <a:cubicBezTo>
                    <a:pt x="7274" y="15153"/>
                    <a:pt x="7274" y="21020"/>
                    <a:pt x="7274" y="21020"/>
                  </a:cubicBezTo>
                  <a:close/>
                  <a:moveTo>
                    <a:pt x="20812" y="50"/>
                  </a:moveTo>
                  <a:cubicBezTo>
                    <a:pt x="20412" y="224"/>
                    <a:pt x="667" y="8860"/>
                    <a:pt x="277" y="9030"/>
                  </a:cubicBezTo>
                  <a:cubicBezTo>
                    <a:pt x="-53" y="9174"/>
                    <a:pt x="-126" y="9528"/>
                    <a:pt x="266" y="9723"/>
                  </a:cubicBezTo>
                  <a:cubicBezTo>
                    <a:pt x="733" y="9955"/>
                    <a:pt x="4681" y="11919"/>
                    <a:pt x="4681" y="11919"/>
                  </a:cubicBezTo>
                  <a:lnTo>
                    <a:pt x="4681" y="11919"/>
                  </a:lnTo>
                  <a:lnTo>
                    <a:pt x="7298" y="13221"/>
                  </a:lnTo>
                  <a:cubicBezTo>
                    <a:pt x="7298" y="13221"/>
                    <a:pt x="19903" y="1732"/>
                    <a:pt x="20073" y="1577"/>
                  </a:cubicBezTo>
                  <a:cubicBezTo>
                    <a:pt x="20246" y="1420"/>
                    <a:pt x="20443" y="1713"/>
                    <a:pt x="20319" y="1881"/>
                  </a:cubicBezTo>
                  <a:cubicBezTo>
                    <a:pt x="20194" y="2050"/>
                    <a:pt x="11163" y="14170"/>
                    <a:pt x="11163" y="14170"/>
                  </a:cubicBezTo>
                  <a:cubicBezTo>
                    <a:pt x="11163" y="14170"/>
                    <a:pt x="11163" y="14170"/>
                    <a:pt x="11163" y="14171"/>
                  </a:cubicBezTo>
                  <a:lnTo>
                    <a:pt x="10637" y="14898"/>
                  </a:lnTo>
                  <a:lnTo>
                    <a:pt x="11333" y="15363"/>
                  </a:lnTo>
                  <a:lnTo>
                    <a:pt x="11333" y="15363"/>
                  </a:lnTo>
                  <a:cubicBezTo>
                    <a:pt x="11333" y="15363"/>
                    <a:pt x="16742" y="18976"/>
                    <a:pt x="17127" y="19234"/>
                  </a:cubicBezTo>
                  <a:cubicBezTo>
                    <a:pt x="17464" y="19459"/>
                    <a:pt x="17904" y="19272"/>
                    <a:pt x="18001" y="18750"/>
                  </a:cubicBezTo>
                  <a:cubicBezTo>
                    <a:pt x="18117" y="18135"/>
                    <a:pt x="21310" y="1052"/>
                    <a:pt x="21382" y="671"/>
                  </a:cubicBezTo>
                  <a:cubicBezTo>
                    <a:pt x="21474" y="177"/>
                    <a:pt x="21211" y="-125"/>
                    <a:pt x="20812" y="5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/>
              <a:endParaRPr sz="13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" name="Shape 1465"/>
          <p:cNvSpPr/>
          <p:nvPr/>
        </p:nvSpPr>
        <p:spPr>
          <a:xfrm>
            <a:off x="3934782" y="1528090"/>
            <a:ext cx="1265859" cy="12658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Shape 1468"/>
          <p:cNvSpPr/>
          <p:nvPr/>
        </p:nvSpPr>
        <p:spPr>
          <a:xfrm>
            <a:off x="6699514" y="1538969"/>
            <a:ext cx="1263266" cy="1263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4288" tIns="14288" rIns="14288" bIns="14288" numCol="1" anchor="ctr">
            <a:noAutofit/>
          </a:bodyPr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" name="Group 32"/>
          <p:cNvGrpSpPr/>
          <p:nvPr/>
        </p:nvGrpSpPr>
        <p:grpSpPr>
          <a:xfrm>
            <a:off x="3873234" y="1558263"/>
            <a:ext cx="355513" cy="355513"/>
            <a:chOff x="3906591" y="2088732"/>
            <a:chExt cx="474017" cy="474017"/>
          </a:xfrm>
        </p:grpSpPr>
        <p:sp>
          <p:nvSpPr>
            <p:cNvPr id="14" name="Shape 1474"/>
            <p:cNvSpPr/>
            <p:nvPr/>
          </p:nvSpPr>
          <p:spPr>
            <a:xfrm>
              <a:off x="3906591" y="2088732"/>
              <a:ext cx="474017" cy="474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lvl="0"/>
              <a:endParaRPr sz="13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5" name="Group 1479"/>
            <p:cNvGrpSpPr/>
            <p:nvPr/>
          </p:nvGrpSpPr>
          <p:grpSpPr>
            <a:xfrm>
              <a:off x="4031314" y="2211790"/>
              <a:ext cx="199171" cy="186335"/>
              <a:chOff x="0" y="0"/>
              <a:chExt cx="398340" cy="372667"/>
            </a:xfrm>
          </p:grpSpPr>
          <p:sp>
            <p:nvSpPr>
              <p:cNvPr id="16" name="Shape 1477"/>
              <p:cNvSpPr/>
              <p:nvPr/>
            </p:nvSpPr>
            <p:spPr>
              <a:xfrm>
                <a:off x="0" y="0"/>
                <a:ext cx="346395" cy="24198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4" h="21420" extrusionOk="0">
                    <a:moveTo>
                      <a:pt x="21474" y="11049"/>
                    </a:moveTo>
                    <a:lnTo>
                      <a:pt x="18909" y="958"/>
                    </a:lnTo>
                    <a:cubicBezTo>
                      <a:pt x="18720" y="217"/>
                      <a:pt x="18164" y="-180"/>
                      <a:pt x="17669" y="79"/>
                    </a:cubicBezTo>
                    <a:lnTo>
                      <a:pt x="618" y="8962"/>
                    </a:lnTo>
                    <a:cubicBezTo>
                      <a:pt x="123" y="9221"/>
                      <a:pt x="-126" y="10036"/>
                      <a:pt x="64" y="10782"/>
                    </a:cubicBezTo>
                    <a:lnTo>
                      <a:pt x="2769" y="21420"/>
                    </a:lnTo>
                    <a:lnTo>
                      <a:pt x="2769" y="15715"/>
                    </a:lnTo>
                    <a:cubicBezTo>
                      <a:pt x="2769" y="13145"/>
                      <a:pt x="4209" y="11049"/>
                      <a:pt x="5979" y="11049"/>
                    </a:cubicBezTo>
                    <a:lnTo>
                      <a:pt x="10484" y="11049"/>
                    </a:lnTo>
                    <a:lnTo>
                      <a:pt x="15858" y="5663"/>
                    </a:lnTo>
                    <a:lnTo>
                      <a:pt x="18967" y="11049"/>
                    </a:lnTo>
                    <a:cubicBezTo>
                      <a:pt x="18967" y="11049"/>
                      <a:pt x="21474" y="11049"/>
                      <a:pt x="21474" y="1104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/>
                <a:endParaRPr sz="13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Shape 1478"/>
              <p:cNvSpPr/>
              <p:nvPr/>
            </p:nvSpPr>
            <p:spPr>
              <a:xfrm>
                <a:off x="74826" y="149651"/>
                <a:ext cx="323515" cy="2230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571" y="0"/>
                    </a:moveTo>
                    <a:lnTo>
                      <a:pt x="1028" y="0"/>
                    </a:lnTo>
                    <a:cubicBezTo>
                      <a:pt x="460" y="0"/>
                      <a:pt x="0" y="708"/>
                      <a:pt x="0" y="1571"/>
                    </a:cubicBezTo>
                    <a:lnTo>
                      <a:pt x="0" y="20029"/>
                    </a:lnTo>
                    <a:cubicBezTo>
                      <a:pt x="0" y="20897"/>
                      <a:pt x="460" y="21600"/>
                      <a:pt x="1028" y="21600"/>
                    </a:cubicBezTo>
                    <a:lnTo>
                      <a:pt x="20571" y="21600"/>
                    </a:lnTo>
                    <a:cubicBezTo>
                      <a:pt x="21140" y="21600"/>
                      <a:pt x="21600" y="20897"/>
                      <a:pt x="21600" y="20029"/>
                    </a:cubicBezTo>
                    <a:lnTo>
                      <a:pt x="21600" y="1571"/>
                    </a:lnTo>
                    <a:cubicBezTo>
                      <a:pt x="21600" y="708"/>
                      <a:pt x="21140" y="0"/>
                      <a:pt x="205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/>
                <a:endParaRPr sz="130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1" name="Text Placeholder 5"/>
          <p:cNvSpPr txBox="1">
            <a:spLocks/>
          </p:cNvSpPr>
          <p:nvPr/>
        </p:nvSpPr>
        <p:spPr>
          <a:xfrm>
            <a:off x="1052796" y="1952599"/>
            <a:ext cx="1274115" cy="433415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质押通证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Text Placeholder 6"/>
          <p:cNvSpPr txBox="1">
            <a:spLocks/>
          </p:cNvSpPr>
          <p:nvPr/>
        </p:nvSpPr>
        <p:spPr>
          <a:xfrm>
            <a:off x="943244" y="3006179"/>
            <a:ext cx="1540524" cy="850643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客户质押标价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100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倍的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FSV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通证观看视频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3" name="Text Placeholder 5"/>
          <p:cNvSpPr txBox="1">
            <a:spLocks/>
          </p:cNvSpPr>
          <p:nvPr/>
        </p:nvSpPr>
        <p:spPr>
          <a:xfrm>
            <a:off x="4000622" y="1944313"/>
            <a:ext cx="1184986" cy="4334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生成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 Placeholder 6"/>
          <p:cNvSpPr txBox="1">
            <a:spLocks/>
          </p:cNvSpPr>
          <p:nvPr/>
        </p:nvSpPr>
        <p:spPr>
          <a:xfrm>
            <a:off x="3886994" y="2997893"/>
            <a:ext cx="1361434" cy="85064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自动生成标价的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FSV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支付版权方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6" name="Text Placeholder 6"/>
          <p:cNvSpPr txBox="1">
            <a:spLocks/>
          </p:cNvSpPr>
          <p:nvPr/>
        </p:nvSpPr>
        <p:spPr>
          <a:xfrm>
            <a:off x="6646697" y="3008669"/>
            <a:ext cx="1361434" cy="85064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ts val="14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质押通证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28800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个区块（约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52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个小时），自动赎回到客户钱包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Text Placeholder 5"/>
          <p:cNvSpPr txBox="1">
            <a:spLocks/>
          </p:cNvSpPr>
          <p:nvPr/>
        </p:nvSpPr>
        <p:spPr>
          <a:xfrm>
            <a:off x="6760324" y="1955089"/>
            <a:ext cx="1184986" cy="4334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通证赎回</a:t>
            </a:r>
            <a:endParaRPr lang="zh-CN" alt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Shape 1475"/>
          <p:cNvSpPr/>
          <p:nvPr/>
        </p:nvSpPr>
        <p:spPr>
          <a:xfrm>
            <a:off x="6637544" y="1569039"/>
            <a:ext cx="355513" cy="355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Shape 1480"/>
          <p:cNvSpPr/>
          <p:nvPr/>
        </p:nvSpPr>
        <p:spPr>
          <a:xfrm>
            <a:off x="6745179" y="1661333"/>
            <a:ext cx="139760" cy="139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43" y="20435"/>
                </a:moveTo>
                <a:cubicBezTo>
                  <a:pt x="17964" y="20435"/>
                  <a:pt x="17252" y="19721"/>
                  <a:pt x="17252" y="18844"/>
                </a:cubicBezTo>
                <a:cubicBezTo>
                  <a:pt x="17252" y="17964"/>
                  <a:pt x="17964" y="17253"/>
                  <a:pt x="18843" y="17253"/>
                </a:cubicBezTo>
                <a:cubicBezTo>
                  <a:pt x="19721" y="17253"/>
                  <a:pt x="20434" y="17964"/>
                  <a:pt x="20434" y="18844"/>
                </a:cubicBezTo>
                <a:cubicBezTo>
                  <a:pt x="20434" y="19721"/>
                  <a:pt x="19721" y="20435"/>
                  <a:pt x="18843" y="20435"/>
                </a:cubicBezTo>
                <a:close/>
                <a:moveTo>
                  <a:pt x="12390" y="18844"/>
                </a:moveTo>
                <a:cubicBezTo>
                  <a:pt x="12390" y="19721"/>
                  <a:pt x="11679" y="20435"/>
                  <a:pt x="10801" y="20435"/>
                </a:cubicBezTo>
                <a:cubicBezTo>
                  <a:pt x="9922" y="20435"/>
                  <a:pt x="9210" y="19721"/>
                  <a:pt x="9210" y="18844"/>
                </a:cubicBezTo>
                <a:cubicBezTo>
                  <a:pt x="9210" y="17964"/>
                  <a:pt x="9922" y="17253"/>
                  <a:pt x="10801" y="17253"/>
                </a:cubicBezTo>
                <a:cubicBezTo>
                  <a:pt x="11679" y="17253"/>
                  <a:pt x="12390" y="17964"/>
                  <a:pt x="12390" y="18844"/>
                </a:cubicBezTo>
                <a:close/>
                <a:moveTo>
                  <a:pt x="9210" y="2756"/>
                </a:moveTo>
                <a:cubicBezTo>
                  <a:pt x="9210" y="1879"/>
                  <a:pt x="9922" y="1165"/>
                  <a:pt x="10801" y="1165"/>
                </a:cubicBezTo>
                <a:cubicBezTo>
                  <a:pt x="11679" y="1165"/>
                  <a:pt x="12390" y="1879"/>
                  <a:pt x="12390" y="2756"/>
                </a:cubicBezTo>
                <a:cubicBezTo>
                  <a:pt x="12390" y="3636"/>
                  <a:pt x="11679" y="4347"/>
                  <a:pt x="10801" y="4347"/>
                </a:cubicBezTo>
                <a:cubicBezTo>
                  <a:pt x="9922" y="4347"/>
                  <a:pt x="9210" y="3636"/>
                  <a:pt x="9210" y="2756"/>
                </a:cubicBezTo>
                <a:close/>
                <a:moveTo>
                  <a:pt x="4348" y="18844"/>
                </a:moveTo>
                <a:cubicBezTo>
                  <a:pt x="4348" y="19721"/>
                  <a:pt x="3636" y="20435"/>
                  <a:pt x="2757" y="20435"/>
                </a:cubicBezTo>
                <a:cubicBezTo>
                  <a:pt x="1879" y="20435"/>
                  <a:pt x="1168" y="19721"/>
                  <a:pt x="1168" y="18844"/>
                </a:cubicBezTo>
                <a:cubicBezTo>
                  <a:pt x="1168" y="17964"/>
                  <a:pt x="1879" y="17253"/>
                  <a:pt x="2757" y="17253"/>
                </a:cubicBezTo>
                <a:cubicBezTo>
                  <a:pt x="3636" y="17253"/>
                  <a:pt x="4348" y="17964"/>
                  <a:pt x="4348" y="18844"/>
                </a:cubicBezTo>
                <a:close/>
                <a:moveTo>
                  <a:pt x="19934" y="16312"/>
                </a:moveTo>
                <a:lnTo>
                  <a:pt x="19934" y="13672"/>
                </a:lnTo>
                <a:cubicBezTo>
                  <a:pt x="19934" y="12078"/>
                  <a:pt x="18879" y="9707"/>
                  <a:pt x="15971" y="9707"/>
                </a:cubicBezTo>
                <a:lnTo>
                  <a:pt x="13673" y="9707"/>
                </a:lnTo>
                <a:cubicBezTo>
                  <a:pt x="12050" y="9707"/>
                  <a:pt x="11899" y="8913"/>
                  <a:pt x="11892" y="8503"/>
                </a:cubicBezTo>
                <a:lnTo>
                  <a:pt x="11892" y="5288"/>
                </a:lnTo>
                <a:cubicBezTo>
                  <a:pt x="12872" y="4867"/>
                  <a:pt x="13558" y="3893"/>
                  <a:pt x="13558" y="2756"/>
                </a:cubicBezTo>
                <a:cubicBezTo>
                  <a:pt x="13558" y="1234"/>
                  <a:pt x="12323" y="0"/>
                  <a:pt x="10801" y="0"/>
                </a:cubicBezTo>
                <a:cubicBezTo>
                  <a:pt x="9277" y="0"/>
                  <a:pt x="8043" y="1234"/>
                  <a:pt x="8043" y="2756"/>
                </a:cubicBezTo>
                <a:cubicBezTo>
                  <a:pt x="8043" y="3893"/>
                  <a:pt x="8730" y="4867"/>
                  <a:pt x="9709" y="5288"/>
                </a:cubicBezTo>
                <a:lnTo>
                  <a:pt x="9709" y="8503"/>
                </a:lnTo>
                <a:cubicBezTo>
                  <a:pt x="9709" y="8799"/>
                  <a:pt x="9623" y="9707"/>
                  <a:pt x="7927" y="9707"/>
                </a:cubicBezTo>
                <a:lnTo>
                  <a:pt x="5631" y="9707"/>
                </a:lnTo>
                <a:cubicBezTo>
                  <a:pt x="2723" y="9707"/>
                  <a:pt x="1666" y="12078"/>
                  <a:pt x="1666" y="13672"/>
                </a:cubicBezTo>
                <a:lnTo>
                  <a:pt x="1666" y="16312"/>
                </a:lnTo>
                <a:cubicBezTo>
                  <a:pt x="686" y="16733"/>
                  <a:pt x="0" y="17707"/>
                  <a:pt x="0" y="18844"/>
                </a:cubicBezTo>
                <a:cubicBezTo>
                  <a:pt x="0" y="20366"/>
                  <a:pt x="1235" y="21600"/>
                  <a:pt x="2757" y="21600"/>
                </a:cubicBezTo>
                <a:cubicBezTo>
                  <a:pt x="4280" y="21600"/>
                  <a:pt x="5516" y="20366"/>
                  <a:pt x="5516" y="18844"/>
                </a:cubicBezTo>
                <a:cubicBezTo>
                  <a:pt x="5516" y="17707"/>
                  <a:pt x="4828" y="16733"/>
                  <a:pt x="3849" y="16312"/>
                </a:cubicBezTo>
                <a:lnTo>
                  <a:pt x="3849" y="13672"/>
                </a:lnTo>
                <a:cubicBezTo>
                  <a:pt x="3849" y="13376"/>
                  <a:pt x="3935" y="11890"/>
                  <a:pt x="5631" y="11890"/>
                </a:cubicBezTo>
                <a:lnTo>
                  <a:pt x="7927" y="11890"/>
                </a:lnTo>
                <a:cubicBezTo>
                  <a:pt x="8626" y="11890"/>
                  <a:pt x="9214" y="11785"/>
                  <a:pt x="9709" y="11608"/>
                </a:cubicBezTo>
                <a:lnTo>
                  <a:pt x="9709" y="16312"/>
                </a:lnTo>
                <a:cubicBezTo>
                  <a:pt x="8730" y="16733"/>
                  <a:pt x="8043" y="17707"/>
                  <a:pt x="8043" y="18844"/>
                </a:cubicBezTo>
                <a:cubicBezTo>
                  <a:pt x="8043" y="20366"/>
                  <a:pt x="9277" y="21600"/>
                  <a:pt x="10801" y="21600"/>
                </a:cubicBezTo>
                <a:cubicBezTo>
                  <a:pt x="12323" y="21600"/>
                  <a:pt x="13558" y="20366"/>
                  <a:pt x="13558" y="18844"/>
                </a:cubicBezTo>
                <a:cubicBezTo>
                  <a:pt x="13558" y="17707"/>
                  <a:pt x="12872" y="16733"/>
                  <a:pt x="11892" y="16312"/>
                </a:cubicBezTo>
                <a:lnTo>
                  <a:pt x="11892" y="11608"/>
                </a:lnTo>
                <a:cubicBezTo>
                  <a:pt x="12388" y="11785"/>
                  <a:pt x="12975" y="11890"/>
                  <a:pt x="13673" y="11890"/>
                </a:cubicBezTo>
                <a:lnTo>
                  <a:pt x="15971" y="11890"/>
                </a:lnTo>
                <a:cubicBezTo>
                  <a:pt x="17592" y="11890"/>
                  <a:pt x="17743" y="13263"/>
                  <a:pt x="17751" y="13672"/>
                </a:cubicBezTo>
                <a:lnTo>
                  <a:pt x="17751" y="16312"/>
                </a:lnTo>
                <a:cubicBezTo>
                  <a:pt x="16772" y="16733"/>
                  <a:pt x="16086" y="17707"/>
                  <a:pt x="16086" y="18844"/>
                </a:cubicBezTo>
                <a:cubicBezTo>
                  <a:pt x="16086" y="20366"/>
                  <a:pt x="17320" y="21600"/>
                  <a:pt x="18843" y="21600"/>
                </a:cubicBezTo>
                <a:cubicBezTo>
                  <a:pt x="20366" y="21600"/>
                  <a:pt x="21600" y="20366"/>
                  <a:pt x="21600" y="18844"/>
                </a:cubicBezTo>
                <a:cubicBezTo>
                  <a:pt x="21600" y="17707"/>
                  <a:pt x="20914" y="16733"/>
                  <a:pt x="19934" y="1631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 sz="1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质押挖矿（百倍质押）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Freeform 17"/>
          <p:cNvSpPr>
            <a:spLocks/>
          </p:cNvSpPr>
          <p:nvPr/>
        </p:nvSpPr>
        <p:spPr bwMode="auto">
          <a:xfrm>
            <a:off x="2771800" y="1819930"/>
            <a:ext cx="825820" cy="768216"/>
          </a:xfrm>
          <a:custGeom>
            <a:avLst/>
            <a:gdLst>
              <a:gd name="T0" fmla="*/ 210 w 617"/>
              <a:gd name="T1" fmla="*/ 849 h 849"/>
              <a:gd name="T2" fmla="*/ 210 w 617"/>
              <a:gd name="T3" fmla="*/ 717 h 849"/>
              <a:gd name="T4" fmla="*/ 0 w 617"/>
              <a:gd name="T5" fmla="*/ 717 h 849"/>
              <a:gd name="T6" fmla="*/ 0 w 617"/>
              <a:gd name="T7" fmla="*/ 133 h 849"/>
              <a:gd name="T8" fmla="*/ 210 w 617"/>
              <a:gd name="T9" fmla="*/ 133 h 849"/>
              <a:gd name="T10" fmla="*/ 210 w 617"/>
              <a:gd name="T11" fmla="*/ 0 h 849"/>
              <a:gd name="T12" fmla="*/ 617 w 617"/>
              <a:gd name="T13" fmla="*/ 424 h 849"/>
              <a:gd name="T14" fmla="*/ 210 w 617"/>
              <a:gd name="T15" fmla="*/ 849 h 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7" h="849">
                <a:moveTo>
                  <a:pt x="210" y="849"/>
                </a:moveTo>
                <a:lnTo>
                  <a:pt x="210" y="717"/>
                </a:lnTo>
                <a:lnTo>
                  <a:pt x="0" y="717"/>
                </a:lnTo>
                <a:lnTo>
                  <a:pt x="0" y="133"/>
                </a:lnTo>
                <a:lnTo>
                  <a:pt x="210" y="133"/>
                </a:lnTo>
                <a:lnTo>
                  <a:pt x="210" y="0"/>
                </a:lnTo>
                <a:lnTo>
                  <a:pt x="617" y="424"/>
                </a:lnTo>
                <a:lnTo>
                  <a:pt x="210" y="8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35" name="Freeform 17"/>
          <p:cNvSpPr>
            <a:spLocks/>
          </p:cNvSpPr>
          <p:nvPr/>
        </p:nvSpPr>
        <p:spPr bwMode="auto">
          <a:xfrm>
            <a:off x="5537283" y="1889018"/>
            <a:ext cx="825820" cy="768216"/>
          </a:xfrm>
          <a:custGeom>
            <a:avLst/>
            <a:gdLst>
              <a:gd name="T0" fmla="*/ 210 w 617"/>
              <a:gd name="T1" fmla="*/ 849 h 849"/>
              <a:gd name="T2" fmla="*/ 210 w 617"/>
              <a:gd name="T3" fmla="*/ 717 h 849"/>
              <a:gd name="T4" fmla="*/ 0 w 617"/>
              <a:gd name="T5" fmla="*/ 717 h 849"/>
              <a:gd name="T6" fmla="*/ 0 w 617"/>
              <a:gd name="T7" fmla="*/ 133 h 849"/>
              <a:gd name="T8" fmla="*/ 210 w 617"/>
              <a:gd name="T9" fmla="*/ 133 h 849"/>
              <a:gd name="T10" fmla="*/ 210 w 617"/>
              <a:gd name="T11" fmla="*/ 0 h 849"/>
              <a:gd name="T12" fmla="*/ 617 w 617"/>
              <a:gd name="T13" fmla="*/ 424 h 849"/>
              <a:gd name="T14" fmla="*/ 210 w 617"/>
              <a:gd name="T15" fmla="*/ 849 h 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7" h="849">
                <a:moveTo>
                  <a:pt x="210" y="849"/>
                </a:moveTo>
                <a:lnTo>
                  <a:pt x="210" y="717"/>
                </a:lnTo>
                <a:lnTo>
                  <a:pt x="0" y="717"/>
                </a:lnTo>
                <a:lnTo>
                  <a:pt x="0" y="133"/>
                </a:lnTo>
                <a:lnTo>
                  <a:pt x="210" y="133"/>
                </a:lnTo>
                <a:lnTo>
                  <a:pt x="210" y="0"/>
                </a:lnTo>
                <a:lnTo>
                  <a:pt x="617" y="424"/>
                </a:lnTo>
                <a:lnTo>
                  <a:pt x="210" y="8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5101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5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5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9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450"/>
                            </p:stCondLst>
                            <p:childTnLst>
                              <p:par>
                                <p:cTn id="4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95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45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95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4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95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45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95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45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75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10" grpId="0" animBg="1"/>
      <p:bldP spid="11" grpId="0" animBg="1"/>
      <p:bldP spid="21" grpId="0" build="p"/>
      <p:bldP spid="22" grpId="0" build="p"/>
      <p:bldP spid="23" grpId="0"/>
      <p:bldP spid="25" grpId="0"/>
      <p:bldP spid="26" grpId="0"/>
      <p:bldP spid="29" grpId="0"/>
      <p:bldP spid="30" grpId="0" animBg="1"/>
      <p:bldP spid="32" grpId="0" animBg="1"/>
      <p:bldP spid="34" grpId="0"/>
      <p:bldP spid="33" grpId="0" animBg="1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硬件挖矿规则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843808" y="1059581"/>
            <a:ext cx="5544616" cy="1610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等腰三角形 5"/>
          <p:cNvSpPr/>
          <p:nvPr/>
        </p:nvSpPr>
        <p:spPr>
          <a:xfrm rot="5400000">
            <a:off x="1024840" y="934334"/>
            <a:ext cx="1610106" cy="1860602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3131840" y="1192361"/>
            <a:ext cx="5112568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1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、对于有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PC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电脑的用户，通过安装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FSV PC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端程序，可以参与硬件挖矿。此举目的在于让全球闲散的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PC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电脑通过提供多余的硬盘空间和带宽为视频服务</a:t>
            </a:r>
            <a:r>
              <a:rPr lang="zh-CN" altLang="en-US" sz="1200" dirty="0">
                <a:solidFill>
                  <a:schemeClr val="bg1"/>
                </a:solidFill>
                <a:latin typeface="+mj-ea"/>
                <a:ea typeface="+mj-ea"/>
              </a:rPr>
              <a:t>从而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获得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FSV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奖励。节点越多，视频下载速度越快。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、因为节点提供了视频副本下载才会获得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FSV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激励，所以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</a:rPr>
              <a:t>节点如果要获得更多的激励，则可通过购买热门视频提升下载的机会。其实节点无形中既是消费者又成为了一个视频推广者，这也大大提升了视频的流转，促进视频的推广，也形成了视频生产者，节点，消费者，矿工四者之间的良性循环。</a:t>
            </a:r>
            <a:endParaRPr lang="en-US" altLang="zh-CN" sz="1200" dirty="0" smtClean="0">
              <a:solidFill>
                <a:schemeClr val="bg1"/>
              </a:solidFill>
              <a:latin typeface="+mj-ea"/>
            </a:endParaRPr>
          </a:p>
          <a:p>
            <a:endParaRPr lang="en-US" altLang="zh-CN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7624" y="1426940"/>
            <a:ext cx="1013665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2400" b="1" spc="300" dirty="0" smtClean="0"/>
              <a:t>硬件挖矿</a:t>
            </a:r>
            <a:endParaRPr lang="zh-CN" altLang="en-US" sz="2400" b="1" spc="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61917"/>
            <a:ext cx="4297984" cy="1848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8316" y="2770002"/>
            <a:ext cx="2437155" cy="193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828063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  <p:bldP spid="29" grpId="0"/>
      <p:bldP spid="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-1" y="1651830"/>
            <a:ext cx="9144000" cy="1814777"/>
            <a:chOff x="170694" y="177982"/>
            <a:chExt cx="3936003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3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02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77976" y="2237094"/>
            <a:ext cx="5050408" cy="62325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如何判定</a:t>
            </a:r>
            <a:r>
              <a:rPr lang="en-US" altLang="zh-C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是真公链</a:t>
            </a:r>
            <a:endParaRPr lang="en-GB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1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2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4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5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17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8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20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3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671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判定标准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843808" y="1275607"/>
            <a:ext cx="5544616" cy="1450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等腰三角形 5"/>
          <p:cNvSpPr/>
          <p:nvPr/>
        </p:nvSpPr>
        <p:spPr>
          <a:xfrm rot="5400000">
            <a:off x="1104784" y="1070415"/>
            <a:ext cx="1450218" cy="1860602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3131840" y="1354385"/>
            <a:ext cx="5112568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dirty="0" smtClean="0">
                <a:solidFill>
                  <a:schemeClr val="bg1"/>
                </a:solidFill>
              </a:rPr>
              <a:t>1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假</a:t>
            </a:r>
            <a:r>
              <a:rPr lang="zh-CN" altLang="zh-CN" sz="1200" dirty="0">
                <a:solidFill>
                  <a:schemeClr val="bg1"/>
                </a:solidFill>
                <a:latin typeface="+mj-ea"/>
                <a:ea typeface="+mj-ea"/>
              </a:rPr>
              <a:t>公链是不敢开源的，因为稍微懂点儿技术人只要一查就会戳破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谎言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；敢于开源的项目，技术实力肯定在线；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FSV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在</a:t>
            </a:r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2020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年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就在</a:t>
            </a:r>
            <a:r>
              <a:rPr lang="en-US" altLang="zh-CN" sz="1200" dirty="0" err="1" smtClean="0">
                <a:solidFill>
                  <a:schemeClr val="bg1"/>
                </a:solidFill>
                <a:latin typeface="+mj-ea"/>
                <a:ea typeface="+mj-ea"/>
              </a:rPr>
              <a:t>Github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上面</a:t>
            </a:r>
            <a:r>
              <a:rPr lang="zh-CN" altLang="zh-CN" sz="1200" dirty="0">
                <a:solidFill>
                  <a:schemeClr val="bg1"/>
                </a:solidFill>
                <a:latin typeface="+mj-ea"/>
                <a:ea typeface="+mj-ea"/>
              </a:rPr>
              <a:t>将自己的代码完全开源。目前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有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五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个</a:t>
            </a:r>
            <a:r>
              <a:rPr lang="zh-CN" altLang="zh-CN" sz="1200" dirty="0">
                <a:solidFill>
                  <a:schemeClr val="bg1"/>
                </a:solidFill>
                <a:latin typeface="+mj-ea"/>
                <a:ea typeface="+mj-ea"/>
              </a:rPr>
              <a:t>代码库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，所有</a:t>
            </a:r>
            <a:r>
              <a:rPr lang="zh-CN" altLang="zh-CN" sz="1200" dirty="0">
                <a:solidFill>
                  <a:schemeClr val="bg1"/>
                </a:solidFill>
                <a:latin typeface="+mj-ea"/>
                <a:ea typeface="+mj-ea"/>
              </a:rPr>
              <a:t>的数据在</a:t>
            </a:r>
            <a:r>
              <a:rPr lang="en-US" altLang="zh-CN" sz="1200" dirty="0" err="1">
                <a:solidFill>
                  <a:schemeClr val="bg1"/>
                </a:solidFill>
                <a:latin typeface="+mj-ea"/>
                <a:ea typeface="+mj-ea"/>
              </a:rPr>
              <a:t>Github</a:t>
            </a:r>
            <a:r>
              <a:rPr lang="zh-CN" altLang="zh-CN" sz="1200" dirty="0">
                <a:solidFill>
                  <a:schemeClr val="bg1"/>
                </a:solidFill>
                <a:latin typeface="+mj-ea"/>
                <a:ea typeface="+mj-ea"/>
              </a:rPr>
              <a:t>上面都可以查询到，所以这也可以展示出FSV的技术实力，真实的公链不怕大家进行去查询相应的数据</a:t>
            </a:r>
            <a:r>
              <a:rPr lang="zh-CN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。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查询地址：</a:t>
            </a:r>
            <a:r>
              <a:rPr lang="en-US" altLang="zh-CN" sz="1200" dirty="0">
                <a:solidFill>
                  <a:schemeClr val="bg1"/>
                </a:solidFill>
                <a:latin typeface="+mj-ea"/>
                <a:ea typeface="+mj-ea"/>
                <a:hlinkClick r:id="rId3"/>
              </a:rPr>
              <a:t>https://github.com/FileSystemVideo/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（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注：徐老师也在</a:t>
            </a:r>
            <a:r>
              <a:rPr lang="en-US" altLang="zh-CN" sz="1200" b="1" dirty="0" smtClean="0">
                <a:solidFill>
                  <a:srgbClr val="FFFF00"/>
                </a:solidFill>
                <a:latin typeface="+mj-ea"/>
                <a:ea typeface="+mj-ea"/>
              </a:rPr>
              <a:t>FSV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公链上开发了两个功能模块，</a:t>
            </a:r>
            <a:r>
              <a:rPr lang="en-US" altLang="zh-CN" sz="1200" b="1" dirty="0" smtClean="0">
                <a:solidFill>
                  <a:srgbClr val="FFFF00"/>
                </a:solidFill>
                <a:latin typeface="+mj-ea"/>
                <a:ea typeface="+mj-ea"/>
              </a:rPr>
              <a:t>2022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年</a:t>
            </a:r>
            <a:r>
              <a:rPr lang="en-US" altLang="zh-CN" sz="1200" b="1" dirty="0" smtClean="0">
                <a:solidFill>
                  <a:srgbClr val="FFFF00"/>
                </a:solidFill>
                <a:latin typeface="+mj-ea"/>
                <a:ea typeface="+mj-ea"/>
              </a:rPr>
              <a:t>9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月，</a:t>
            </a:r>
            <a:r>
              <a:rPr lang="en-US" altLang="zh-CN" sz="1200" b="1" dirty="0" smtClean="0">
                <a:solidFill>
                  <a:srgbClr val="FFFF00"/>
                </a:solidFill>
                <a:latin typeface="+mj-ea"/>
                <a:ea typeface="+mj-ea"/>
              </a:rPr>
              <a:t>2023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年</a:t>
            </a:r>
            <a:r>
              <a:rPr lang="en-US" altLang="zh-CN" sz="1200" b="1" dirty="0" smtClean="0">
                <a:solidFill>
                  <a:srgbClr val="FFFF00"/>
                </a:solidFill>
                <a:latin typeface="+mj-ea"/>
                <a:ea typeface="+mj-ea"/>
              </a:rPr>
              <a:t>1</a:t>
            </a:r>
            <a:r>
              <a:rPr lang="zh-CN" altLang="en-US" sz="1200" b="1" dirty="0" smtClean="0">
                <a:solidFill>
                  <a:srgbClr val="FFFF00"/>
                </a:solidFill>
                <a:latin typeface="+mj-ea"/>
                <a:ea typeface="+mj-ea"/>
              </a:rPr>
              <a:t>月都有上传过代码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）</a:t>
            </a:r>
            <a:endParaRPr lang="en-US" altLang="zh-CN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7624" y="1642965"/>
            <a:ext cx="1013665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zh-CN" sz="2400" b="1" dirty="0"/>
              <a:t>代码是否开源</a:t>
            </a:r>
            <a:endParaRPr lang="zh-CN" altLang="en-US" sz="2400" b="1" spc="300" dirty="0"/>
          </a:p>
        </p:txBody>
      </p:sp>
      <p:sp>
        <p:nvSpPr>
          <p:cNvPr id="31" name="矩形 30"/>
          <p:cNvSpPr/>
          <p:nvPr/>
        </p:nvSpPr>
        <p:spPr>
          <a:xfrm>
            <a:off x="899592" y="3049904"/>
            <a:ext cx="5544616" cy="14502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等腰三角形 30"/>
          <p:cNvSpPr/>
          <p:nvPr/>
        </p:nvSpPr>
        <p:spPr>
          <a:xfrm rot="16200000" flipH="1">
            <a:off x="6733014" y="2844711"/>
            <a:ext cx="1450218" cy="1860602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32410"/>
                </a:moveTo>
                <a:lnTo>
                  <a:pt x="0" y="1860602"/>
                </a:lnTo>
                <a:lnTo>
                  <a:pt x="1450218" y="1860602"/>
                </a:lnTo>
                <a:lnTo>
                  <a:pt x="1450218" y="132410"/>
                </a:lnTo>
                <a:lnTo>
                  <a:pt x="867461" y="132410"/>
                </a:lnTo>
                <a:lnTo>
                  <a:pt x="725109" y="0"/>
                </a:lnTo>
                <a:lnTo>
                  <a:pt x="582757" y="13241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876256" y="3221015"/>
            <a:ext cx="1368152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2400" b="1" spc="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是否有区块链浏览器</a:t>
            </a:r>
            <a:endParaRPr lang="zh-CN" altLang="en-US" sz="2400" b="1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43608" y="3049904"/>
            <a:ext cx="5256584" cy="12926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dirty="0" smtClean="0">
                <a:latin typeface="+mj-ea"/>
                <a:ea typeface="+mj-ea"/>
              </a:rPr>
              <a:t>1</a:t>
            </a:r>
            <a:r>
              <a:rPr lang="zh-CN" altLang="en-US" sz="1200" dirty="0" smtClean="0">
                <a:latin typeface="+mj-ea"/>
                <a:ea typeface="+mj-ea"/>
              </a:rPr>
              <a:t>、如果</a:t>
            </a:r>
            <a:r>
              <a:rPr lang="zh-CN" altLang="en-US" sz="1200" dirty="0">
                <a:latin typeface="+mj-ea"/>
                <a:ea typeface="+mj-ea"/>
              </a:rPr>
              <a:t>是假公链，通过对比区块浏览器数据和真实转账情况还是可以看出蹊跷来的。链上可通过区块编号、账号、公钥、交易哈希等查询转账记录与余额</a:t>
            </a:r>
            <a:r>
              <a:rPr lang="zh-CN" altLang="en-US" sz="1200" dirty="0" smtClean="0">
                <a:latin typeface="+mj-ea"/>
                <a:ea typeface="+mj-ea"/>
              </a:rPr>
              <a:t>等；</a:t>
            </a:r>
            <a:endParaRPr lang="en-US" altLang="zh-CN" sz="1200" dirty="0" smtClean="0">
              <a:latin typeface="+mj-ea"/>
              <a:ea typeface="+mj-ea"/>
            </a:endParaRPr>
          </a:p>
          <a:p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2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、</a:t>
            </a:r>
            <a:r>
              <a:rPr lang="zh-CN" altLang="zh-CN" sz="1200" dirty="0" smtClean="0">
                <a:latin typeface="+mj-ea"/>
                <a:ea typeface="+mj-ea"/>
              </a:rPr>
              <a:t>FS</a:t>
            </a:r>
            <a:r>
              <a:rPr lang="en-US" altLang="zh-CN" sz="1200" dirty="0" smtClean="0">
                <a:latin typeface="+mj-ea"/>
                <a:ea typeface="+mj-ea"/>
              </a:rPr>
              <a:t>V</a:t>
            </a:r>
            <a:r>
              <a:rPr lang="zh-CN" altLang="zh-CN" sz="1200" dirty="0" smtClean="0">
                <a:latin typeface="+mj-ea"/>
                <a:ea typeface="+mj-ea"/>
              </a:rPr>
              <a:t>的</a:t>
            </a:r>
            <a:r>
              <a:rPr lang="zh-CN" altLang="zh-CN" sz="1200" dirty="0">
                <a:latin typeface="+mj-ea"/>
                <a:ea typeface="+mj-ea"/>
              </a:rPr>
              <a:t>PC端其实也是客户端，也是应用端，将两者进行结合起来，在PC端上面可以有区块链浏览器的查询地方，通过哈希值（比如钱包地址，或者交易哈希）可以查看到相应的转账数据。所有数据都是链上可查，通过这个方面也可以看出FS</a:t>
            </a:r>
            <a:r>
              <a:rPr lang="en-US" altLang="zh-CN" sz="1200" dirty="0">
                <a:latin typeface="+mj-ea"/>
                <a:ea typeface="+mj-ea"/>
              </a:rPr>
              <a:t>V</a:t>
            </a:r>
            <a:r>
              <a:rPr lang="zh-CN" altLang="zh-CN" sz="1200" dirty="0">
                <a:latin typeface="+mj-ea"/>
                <a:ea typeface="+mj-ea"/>
              </a:rPr>
              <a:t>是具有自身的区块链浏览器，并且是真实数据进行转账。</a:t>
            </a:r>
            <a:endParaRPr lang="en-US" altLang="zh-CN" sz="12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77780257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  <p:bldP spid="29" grpId="0"/>
      <p:bldP spid="30" grpId="0"/>
      <p:bldP spid="31" grpId="0" animBg="1"/>
      <p:bldP spid="32" grpId="0" animBg="1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判定标准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843808" y="1275607"/>
            <a:ext cx="5544616" cy="14502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等腰三角形 5"/>
          <p:cNvSpPr/>
          <p:nvPr/>
        </p:nvSpPr>
        <p:spPr>
          <a:xfrm rot="5400000">
            <a:off x="1104784" y="1070415"/>
            <a:ext cx="1450218" cy="1860602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860602"/>
                </a:moveTo>
                <a:lnTo>
                  <a:pt x="0" y="132410"/>
                </a:lnTo>
                <a:lnTo>
                  <a:pt x="582757" y="132410"/>
                </a:lnTo>
                <a:lnTo>
                  <a:pt x="725109" y="0"/>
                </a:lnTo>
                <a:lnTo>
                  <a:pt x="867461" y="132410"/>
                </a:lnTo>
                <a:lnTo>
                  <a:pt x="1450218" y="132410"/>
                </a:lnTo>
                <a:lnTo>
                  <a:pt x="1450218" y="186060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3131840" y="1458299"/>
            <a:ext cx="5112568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CN" altLang="en-US" sz="1200" dirty="0" smtClean="0">
                <a:solidFill>
                  <a:schemeClr val="bg1"/>
                </a:solidFill>
              </a:rPr>
              <a:t>通过</a:t>
            </a:r>
            <a:r>
              <a:rPr lang="zh-CN" altLang="en-US" sz="1200" dirty="0">
                <a:solidFill>
                  <a:schemeClr val="bg1"/>
                </a:solidFill>
              </a:rPr>
              <a:t>钱包地址可在链上查询到全部资金交互信息，私钥由用户自己维护，资产存储在区块链中</a:t>
            </a:r>
            <a:r>
              <a:rPr lang="zh-CN" altLang="en-US" sz="1200" dirty="0" smtClean="0">
                <a:solidFill>
                  <a:schemeClr val="bg1"/>
                </a:solidFill>
              </a:rPr>
              <a:t>。</a:t>
            </a:r>
            <a:endParaRPr lang="en-US" altLang="zh-CN" sz="1200" dirty="0" smtClean="0">
              <a:solidFill>
                <a:schemeClr val="bg1"/>
              </a:solidFill>
            </a:endParaRPr>
          </a:p>
          <a:p>
            <a:r>
              <a:rPr lang="zh-CN" altLang="en-US" sz="1200" dirty="0">
                <a:solidFill>
                  <a:schemeClr val="bg1"/>
                </a:solidFill>
                <a:latin typeface="+mj-ea"/>
                <a:ea typeface="+mj-ea"/>
              </a:rPr>
              <a:t>去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中心和中心化钱包区别：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1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、私钥持有人不同；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、财产控制权不同；</a:t>
            </a:r>
            <a:endParaRPr lang="en-US" altLang="zh-CN" sz="1200" dirty="0" smtClean="0">
              <a:solidFill>
                <a:schemeClr val="bg1"/>
              </a:solidFill>
              <a:latin typeface="+mj-ea"/>
              <a:ea typeface="+mj-ea"/>
            </a:endParaRPr>
          </a:p>
          <a:p>
            <a:r>
              <a:rPr lang="en-US" altLang="zh-CN" sz="1200" dirty="0" smtClean="0">
                <a:solidFill>
                  <a:schemeClr val="bg1"/>
                </a:solidFill>
                <a:latin typeface="+mj-ea"/>
                <a:ea typeface="+mj-ea"/>
              </a:rPr>
              <a:t>3</a:t>
            </a:r>
            <a:r>
              <a:rPr lang="zh-CN" altLang="en-US" sz="1200" dirty="0" smtClean="0">
                <a:solidFill>
                  <a:schemeClr val="bg1"/>
                </a:solidFill>
                <a:latin typeface="+mj-ea"/>
                <a:ea typeface="+mj-ea"/>
              </a:rPr>
              <a:t>、资金风险不同。</a:t>
            </a:r>
            <a:endParaRPr lang="en-US" altLang="zh-CN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7624" y="1461000"/>
            <a:ext cx="1224136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2400" b="1" spc="300" dirty="0" smtClean="0"/>
              <a:t>是否有</a:t>
            </a:r>
            <a:r>
              <a:rPr lang="zh-CN" altLang="zh-CN" sz="2400" b="1" dirty="0"/>
              <a:t>去中心化钱包</a:t>
            </a:r>
            <a:endParaRPr lang="zh-CN" altLang="en-US" sz="2400" b="1" spc="300" dirty="0"/>
          </a:p>
        </p:txBody>
      </p:sp>
      <p:sp>
        <p:nvSpPr>
          <p:cNvPr id="31" name="矩形 30"/>
          <p:cNvSpPr/>
          <p:nvPr/>
        </p:nvSpPr>
        <p:spPr>
          <a:xfrm>
            <a:off x="899592" y="3049904"/>
            <a:ext cx="5544616" cy="14502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等腰三角形 30"/>
          <p:cNvSpPr/>
          <p:nvPr/>
        </p:nvSpPr>
        <p:spPr>
          <a:xfrm rot="16200000" flipH="1">
            <a:off x="6733014" y="2844711"/>
            <a:ext cx="1450218" cy="1860602"/>
          </a:xfrm>
          <a:custGeom>
            <a:avLst/>
            <a:gdLst/>
            <a:ahLst/>
            <a:cxnLst/>
            <a:rect l="l" t="t" r="r" b="b"/>
            <a:pathLst>
              <a:path w="1450218" h="1860602">
                <a:moveTo>
                  <a:pt x="0" y="132410"/>
                </a:moveTo>
                <a:lnTo>
                  <a:pt x="0" y="1860602"/>
                </a:lnTo>
                <a:lnTo>
                  <a:pt x="1450218" y="1860602"/>
                </a:lnTo>
                <a:lnTo>
                  <a:pt x="1450218" y="132410"/>
                </a:lnTo>
                <a:lnTo>
                  <a:pt x="867461" y="132410"/>
                </a:lnTo>
                <a:lnTo>
                  <a:pt x="725109" y="0"/>
                </a:lnTo>
                <a:lnTo>
                  <a:pt x="582757" y="13241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876256" y="3326903"/>
            <a:ext cx="136815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2400" b="1" spc="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区块确认速度</a:t>
            </a:r>
            <a:endParaRPr lang="zh-CN" altLang="en-US" sz="2400" b="1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43608" y="3221015"/>
            <a:ext cx="5256584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200" dirty="0" smtClean="0">
                <a:latin typeface="+mj-ea"/>
                <a:ea typeface="+mj-ea"/>
              </a:rPr>
              <a:t>1</a:t>
            </a:r>
            <a:r>
              <a:rPr lang="zh-CN" altLang="en-US" sz="1200" dirty="0" smtClean="0">
                <a:latin typeface="+mj-ea"/>
                <a:ea typeface="+mj-ea"/>
              </a:rPr>
              <a:t>、</a:t>
            </a:r>
            <a:r>
              <a:rPr lang="zh-CN" altLang="zh-CN" sz="1200" dirty="0"/>
              <a:t>市面上性能最好、处理速度最快的公链也仅仅只能把区块确认速度降到5-</a:t>
            </a:r>
            <a:r>
              <a:rPr lang="zh-CN" altLang="zh-CN" sz="1200" dirty="0" smtClean="0"/>
              <a:t>10秒</a:t>
            </a:r>
            <a:r>
              <a:rPr lang="zh-CN" altLang="en-US" sz="1200" dirty="0" smtClean="0"/>
              <a:t>，</a:t>
            </a:r>
            <a:r>
              <a:rPr lang="zh-CN" altLang="zh-CN" sz="1200" dirty="0"/>
              <a:t>因此，无论一个公链号称自己的交易处理速度有多快（即使千万级别的TPS，注意支付宝实际也只有百万级别），也不可能实现1秒到账</a:t>
            </a:r>
            <a:r>
              <a:rPr lang="zh-CN" altLang="zh-CN" sz="1200" dirty="0" smtClean="0"/>
              <a:t>。</a:t>
            </a:r>
            <a:endParaRPr lang="en-US" altLang="zh-CN" sz="1200" dirty="0" smtClean="0">
              <a:latin typeface="+mj-ea"/>
              <a:ea typeface="+mj-ea"/>
            </a:endParaRPr>
          </a:p>
          <a:p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2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、</a:t>
            </a:r>
            <a:r>
              <a:rPr lang="zh-CN" altLang="en-US" sz="1200" dirty="0" smtClean="0"/>
              <a:t>那些秒</a:t>
            </a:r>
            <a:r>
              <a:rPr lang="zh-CN" altLang="en-US" sz="1200" dirty="0"/>
              <a:t>到账的项目基本上都是中心化的项目，因为中心化钱包只运行在数据库上，不需要经过节点的广播，所以无需等待区块确认，实现秒到</a:t>
            </a:r>
            <a:r>
              <a:rPr lang="zh-CN" altLang="en-US" sz="1200" dirty="0" smtClean="0"/>
              <a:t>。</a:t>
            </a:r>
            <a:endParaRPr lang="en-US" altLang="zh-CN" sz="1200" dirty="0" smtClean="0"/>
          </a:p>
          <a:p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3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、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FSV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基本上是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6-7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秒出一个块。</a:t>
            </a:r>
            <a:endParaRPr lang="en-US" altLang="zh-CN" sz="12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556540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28" grpId="0" animBg="1"/>
      <p:bldP spid="29" grpId="0"/>
      <p:bldP spid="30" grpId="0"/>
      <p:bldP spid="31" grpId="0" animBg="1"/>
      <p:bldP spid="32" grpId="0" animBg="1"/>
      <p:bldP spid="33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-1" y="1651830"/>
            <a:ext cx="9144000" cy="1814777"/>
            <a:chOff x="170694" y="177982"/>
            <a:chExt cx="3936003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3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03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77976" y="2245723"/>
            <a:ext cx="5050408" cy="62325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en-GB" altLang="zh-C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的项目亮点</a:t>
            </a:r>
            <a:endParaRPr lang="en-GB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1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2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4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5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17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8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20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3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568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012"/>
          <p:cNvSpPr/>
          <p:nvPr/>
        </p:nvSpPr>
        <p:spPr>
          <a:xfrm>
            <a:off x="5291568" y="1431335"/>
            <a:ext cx="2671029" cy="1264960"/>
          </a:xfrm>
          <a:prstGeom prst="roundRect">
            <a:avLst>
              <a:gd name="adj" fmla="val 6918"/>
            </a:avLst>
          </a:prstGeom>
          <a:noFill/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/>
          </a:p>
        </p:txBody>
      </p:sp>
      <p:sp>
        <p:nvSpPr>
          <p:cNvPr id="3" name="Shape 2013"/>
          <p:cNvSpPr/>
          <p:nvPr/>
        </p:nvSpPr>
        <p:spPr>
          <a:xfrm>
            <a:off x="5291568" y="2879192"/>
            <a:ext cx="2671029" cy="1263620"/>
          </a:xfrm>
          <a:prstGeom prst="roundRect">
            <a:avLst>
              <a:gd name="adj" fmla="val 6925"/>
            </a:avLst>
          </a:prstGeom>
          <a:noFill/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/>
          </a:p>
        </p:txBody>
      </p:sp>
      <p:sp>
        <p:nvSpPr>
          <p:cNvPr id="4" name="Shape 2014"/>
          <p:cNvSpPr/>
          <p:nvPr/>
        </p:nvSpPr>
        <p:spPr>
          <a:xfrm>
            <a:off x="1186463" y="2878522"/>
            <a:ext cx="2671029" cy="1264959"/>
          </a:xfrm>
          <a:prstGeom prst="roundRect">
            <a:avLst>
              <a:gd name="adj" fmla="val 6918"/>
            </a:avLst>
          </a:prstGeom>
          <a:noFill/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/>
          </a:p>
        </p:txBody>
      </p:sp>
      <p:sp>
        <p:nvSpPr>
          <p:cNvPr id="5" name="Shape 2015"/>
          <p:cNvSpPr/>
          <p:nvPr/>
        </p:nvSpPr>
        <p:spPr>
          <a:xfrm>
            <a:off x="1186463" y="1431335"/>
            <a:ext cx="2671029" cy="1264960"/>
          </a:xfrm>
          <a:prstGeom prst="roundRect">
            <a:avLst>
              <a:gd name="adj" fmla="val 6918"/>
            </a:avLst>
          </a:prstGeom>
          <a:noFill/>
          <a:ln w="12700">
            <a:solidFill>
              <a:srgbClr val="A6AAA9"/>
            </a:solidFill>
            <a:miter lim="400000"/>
          </a:ln>
        </p:spPr>
        <p:txBody>
          <a:bodyPr lIns="14288" tIns="14288" rIns="14288" bIns="14288" anchor="ctr"/>
          <a:lstStyle/>
          <a:p>
            <a:pPr lvl="0"/>
            <a:endParaRPr sz="1300"/>
          </a:p>
        </p:txBody>
      </p:sp>
      <p:sp>
        <p:nvSpPr>
          <p:cNvPr id="6" name="Shape 2016"/>
          <p:cNvSpPr/>
          <p:nvPr/>
        </p:nvSpPr>
        <p:spPr>
          <a:xfrm>
            <a:off x="3488945" y="1707066"/>
            <a:ext cx="2165927" cy="216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lvl="0"/>
            <a:endParaRPr sz="1300"/>
          </a:p>
        </p:txBody>
      </p:sp>
      <p:sp>
        <p:nvSpPr>
          <p:cNvPr id="7" name="Shape 2021"/>
          <p:cNvSpPr/>
          <p:nvPr/>
        </p:nvSpPr>
        <p:spPr>
          <a:xfrm>
            <a:off x="1747495" y="1851670"/>
            <a:ext cx="1741450" cy="382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l">
              <a:lnSpc>
                <a:spcPct val="120000"/>
              </a:lnSpc>
              <a:spcBef>
                <a:spcPts val="2500"/>
              </a:spcBef>
              <a:defRPr sz="2000">
                <a:solidFill>
                  <a:srgbClr val="53585F"/>
                </a:solidFill>
              </a:defRPr>
            </a:lvl1pPr>
          </a:lstStyle>
          <a:p>
            <a:pPr algn="just"/>
            <a:r>
              <a:rPr lang="en-US" altLang="zh-CN" sz="1000" dirty="0"/>
              <a:t>FSV</a:t>
            </a:r>
            <a:r>
              <a:rPr lang="zh-CN" altLang="en-US" sz="1000" dirty="0"/>
              <a:t>采用了</a:t>
            </a:r>
            <a:r>
              <a:rPr lang="en-US" altLang="zh-CN" sz="1000" dirty="0"/>
              <a:t>IPFS</a:t>
            </a:r>
            <a:r>
              <a:rPr lang="zh-CN" altLang="en-US" sz="1000" dirty="0"/>
              <a:t>分布式存储底层技术，将视频资源切割分片为</a:t>
            </a:r>
            <a:r>
              <a:rPr lang="en-US" altLang="zh-CN" sz="1000" dirty="0"/>
              <a:t>256KB</a:t>
            </a:r>
            <a:r>
              <a:rPr lang="zh-CN" altLang="en-US" sz="1000" dirty="0"/>
              <a:t>以下并加密生成乱码存储在不同带宽和硬盘中。</a:t>
            </a:r>
            <a:endParaRPr lang="en-US" altLang="zh-CN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00000"/>
              </a:lnSpc>
            </a:pPr>
            <a:endParaRPr lang="en-US" altLang="zh-CN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/>
            <a:endParaRPr lang="en-US" altLang="zh-CN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Shape 2022"/>
          <p:cNvSpPr/>
          <p:nvPr/>
        </p:nvSpPr>
        <p:spPr>
          <a:xfrm>
            <a:off x="1741648" y="1537859"/>
            <a:ext cx="2038264" cy="30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lnSpc>
                <a:spcPct val="120000"/>
              </a:lnSpc>
              <a:defRPr sz="3500">
                <a:solidFill>
                  <a:srgbClr val="53585F"/>
                </a:solidFill>
              </a:defRPr>
            </a:lvl1pPr>
          </a:lstStyle>
          <a:p>
            <a:r>
              <a:rPr lang="en-US" altLang="zh-CN" sz="1400" b="1" dirty="0">
                <a:latin typeface="+mj-ea"/>
                <a:ea typeface="+mj-ea"/>
              </a:rPr>
              <a:t>IPFS</a:t>
            </a:r>
            <a:r>
              <a:rPr lang="zh-CN" altLang="en-US" sz="1400" b="1" dirty="0">
                <a:latin typeface="+mj-ea"/>
                <a:ea typeface="+mj-ea"/>
              </a:rPr>
              <a:t>分布式存储底层技术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0" name="Shape 2024"/>
          <p:cNvSpPr/>
          <p:nvPr/>
        </p:nvSpPr>
        <p:spPr>
          <a:xfrm>
            <a:off x="1741649" y="2893785"/>
            <a:ext cx="1401999" cy="30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l">
              <a:lnSpc>
                <a:spcPct val="120000"/>
              </a:lnSpc>
              <a:defRPr sz="3500">
                <a:solidFill>
                  <a:srgbClr val="53585F"/>
                </a:solidFill>
              </a:defRPr>
            </a:lvl1pPr>
          </a:lstStyle>
          <a:p>
            <a:r>
              <a:rPr lang="zh-CN" altLang="en-US" sz="1400" b="1" dirty="0"/>
              <a:t>路由穿透技术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Shape 2025"/>
          <p:cNvSpPr/>
          <p:nvPr/>
        </p:nvSpPr>
        <p:spPr>
          <a:xfrm>
            <a:off x="5563336" y="1707066"/>
            <a:ext cx="2018612" cy="382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r">
              <a:lnSpc>
                <a:spcPct val="120000"/>
              </a:lnSpc>
              <a:spcBef>
                <a:spcPts val="4500"/>
              </a:spcBef>
              <a:defRPr sz="2000">
                <a:solidFill>
                  <a:srgbClr val="53585F"/>
                </a:solidFill>
              </a:defRPr>
            </a:lvl1pPr>
          </a:lstStyle>
          <a:p>
            <a:pPr algn="just"/>
            <a:r>
              <a:rPr lang="en-US" altLang="zh-CN" sz="1000" dirty="0"/>
              <a:t>NFT</a:t>
            </a:r>
            <a:r>
              <a:rPr lang="zh-CN" altLang="en-US" sz="1000" dirty="0"/>
              <a:t>又称非同质化代币，每个</a:t>
            </a:r>
            <a:r>
              <a:rPr lang="en-US" altLang="zh-CN" sz="1000" dirty="0"/>
              <a:t>NFT</a:t>
            </a:r>
            <a:r>
              <a:rPr lang="zh-CN" altLang="en-US" sz="1000" dirty="0"/>
              <a:t>拥有唯一的身份标识，且不可互换，使用</a:t>
            </a:r>
            <a:r>
              <a:rPr lang="en-US" altLang="zh-CN" sz="1000" dirty="0"/>
              <a:t>NFT</a:t>
            </a:r>
            <a:r>
              <a:rPr lang="zh-CN" altLang="en-US" sz="1000" dirty="0"/>
              <a:t>技术铸造版权，可使资源发布者的版权通过去中心化技术在</a:t>
            </a:r>
            <a:r>
              <a:rPr lang="en-US" altLang="zh-CN" sz="1000" dirty="0"/>
              <a:t>FSV</a:t>
            </a:r>
            <a:r>
              <a:rPr lang="zh-CN" altLang="en-US" sz="1000" dirty="0"/>
              <a:t>链上确权，永久保障其权益，解决链下版权的各种矛盾。</a:t>
            </a:r>
            <a:endParaRPr lang="en-US" altLang="zh-CN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Shape 2026"/>
          <p:cNvSpPr/>
          <p:nvPr/>
        </p:nvSpPr>
        <p:spPr>
          <a:xfrm>
            <a:off x="5987765" y="1451479"/>
            <a:ext cx="1401999" cy="30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r">
              <a:defRPr sz="3500">
                <a:solidFill>
                  <a:srgbClr val="53585F"/>
                </a:solidFill>
              </a:defRPr>
            </a:lvl1pPr>
          </a:lstStyle>
          <a:p>
            <a:r>
              <a:rPr lang="en-US" altLang="zh-CN" sz="1400" b="1" dirty="0">
                <a:latin typeface="+mj-ea"/>
                <a:ea typeface="+mj-ea"/>
              </a:rPr>
              <a:t>NFT</a:t>
            </a:r>
            <a:r>
              <a:rPr lang="zh-CN" altLang="en-US" sz="1400" b="1" dirty="0">
                <a:latin typeface="+mj-ea"/>
                <a:ea typeface="+mj-ea"/>
              </a:rPr>
              <a:t>版权铸造技术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3" name="Shape 2027"/>
          <p:cNvSpPr/>
          <p:nvPr/>
        </p:nvSpPr>
        <p:spPr>
          <a:xfrm>
            <a:off x="5654872" y="3304101"/>
            <a:ext cx="1797447" cy="364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r">
              <a:lnSpc>
                <a:spcPct val="120000"/>
              </a:lnSpc>
              <a:spcBef>
                <a:spcPts val="4500"/>
              </a:spcBef>
              <a:defRPr sz="2000">
                <a:solidFill>
                  <a:srgbClr val="53585F"/>
                </a:solidFill>
              </a:defRPr>
            </a:lvl1pPr>
          </a:lstStyle>
          <a:p>
            <a:pPr algn="just"/>
            <a:r>
              <a:rPr lang="zh-CN" altLang="en-US" sz="1000" dirty="0"/>
              <a:t>解决了视频资源就近访问的问题，它可以使得用户检索下载视频资源时遵循就近分发原则，极大的提高了访问效率。</a:t>
            </a:r>
            <a:endParaRPr lang="en-US" altLang="zh-CN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Shape 2028"/>
          <p:cNvSpPr/>
          <p:nvPr/>
        </p:nvSpPr>
        <p:spPr>
          <a:xfrm>
            <a:off x="5852595" y="2921468"/>
            <a:ext cx="1401999" cy="30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algn="r">
              <a:defRPr sz="3500">
                <a:solidFill>
                  <a:srgbClr val="53585F"/>
                </a:solidFill>
              </a:defRPr>
            </a:lvl1pPr>
          </a:lstStyle>
          <a:p>
            <a:r>
              <a:rPr lang="en-US" altLang="zh-CN" sz="1400" b="1" dirty="0">
                <a:latin typeface="+mj-ea"/>
                <a:ea typeface="+mj-ea"/>
              </a:rPr>
              <a:t>CDN</a:t>
            </a:r>
            <a:r>
              <a:rPr lang="zh-CN" altLang="en-US" sz="1400" b="1" dirty="0">
                <a:latin typeface="+mj-ea"/>
                <a:ea typeface="+mj-ea"/>
              </a:rPr>
              <a:t>加速技术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15" name="Group 2031"/>
          <p:cNvGrpSpPr/>
          <p:nvPr/>
        </p:nvGrpSpPr>
        <p:grpSpPr>
          <a:xfrm>
            <a:off x="830480" y="1705508"/>
            <a:ext cx="716614" cy="716614"/>
            <a:chOff x="0" y="0"/>
            <a:chExt cx="1910968" cy="1910968"/>
          </a:xfrm>
        </p:grpSpPr>
        <p:sp>
          <p:nvSpPr>
            <p:cNvPr id="16" name="Shape 2029"/>
            <p:cNvSpPr/>
            <p:nvPr/>
          </p:nvSpPr>
          <p:spPr>
            <a:xfrm>
              <a:off x="0" y="0"/>
              <a:ext cx="1910969" cy="1910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lvl="0"/>
              <a:endParaRPr sz="1300"/>
            </a:p>
          </p:txBody>
        </p:sp>
        <p:sp>
          <p:nvSpPr>
            <p:cNvPr id="17" name="Shape 2030"/>
            <p:cNvSpPr/>
            <p:nvPr/>
          </p:nvSpPr>
          <p:spPr>
            <a:xfrm>
              <a:off x="553362" y="560070"/>
              <a:ext cx="804244" cy="706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071" y="8035"/>
                  </a:moveTo>
                  <a:lnTo>
                    <a:pt x="11327" y="9235"/>
                  </a:lnTo>
                  <a:lnTo>
                    <a:pt x="14583" y="4904"/>
                  </a:lnTo>
                  <a:lnTo>
                    <a:pt x="15088" y="4330"/>
                  </a:lnTo>
                  <a:lnTo>
                    <a:pt x="17289" y="6157"/>
                  </a:lnTo>
                  <a:lnTo>
                    <a:pt x="17289" y="3078"/>
                  </a:lnTo>
                  <a:lnTo>
                    <a:pt x="17289" y="0"/>
                  </a:lnTo>
                  <a:lnTo>
                    <a:pt x="14583" y="626"/>
                  </a:lnTo>
                  <a:lnTo>
                    <a:pt x="11878" y="1200"/>
                  </a:lnTo>
                  <a:lnTo>
                    <a:pt x="14033" y="3704"/>
                  </a:lnTo>
                  <a:lnTo>
                    <a:pt x="10777" y="7409"/>
                  </a:lnTo>
                  <a:lnTo>
                    <a:pt x="7567" y="6157"/>
                  </a:lnTo>
                  <a:lnTo>
                    <a:pt x="5411" y="10487"/>
                  </a:lnTo>
                  <a:lnTo>
                    <a:pt x="2155" y="9235"/>
                  </a:lnTo>
                  <a:lnTo>
                    <a:pt x="550" y="14817"/>
                  </a:lnTo>
                  <a:lnTo>
                    <a:pt x="0" y="16017"/>
                  </a:lnTo>
                  <a:lnTo>
                    <a:pt x="1055" y="16643"/>
                  </a:lnTo>
                  <a:lnTo>
                    <a:pt x="2706" y="11113"/>
                  </a:lnTo>
                  <a:lnTo>
                    <a:pt x="5916" y="12313"/>
                  </a:lnTo>
                  <a:lnTo>
                    <a:pt x="8071" y="8035"/>
                  </a:lnTo>
                  <a:lnTo>
                    <a:pt x="8071" y="8035"/>
                  </a:lnTo>
                  <a:close/>
                  <a:moveTo>
                    <a:pt x="6466" y="21600"/>
                  </a:moveTo>
                  <a:lnTo>
                    <a:pt x="6466" y="16643"/>
                  </a:lnTo>
                  <a:lnTo>
                    <a:pt x="3761" y="16643"/>
                  </a:lnTo>
                  <a:lnTo>
                    <a:pt x="3761" y="21600"/>
                  </a:lnTo>
                  <a:lnTo>
                    <a:pt x="6466" y="21600"/>
                  </a:lnTo>
                  <a:lnTo>
                    <a:pt x="6466" y="21600"/>
                  </a:lnTo>
                  <a:close/>
                  <a:moveTo>
                    <a:pt x="10227" y="21600"/>
                  </a:moveTo>
                  <a:lnTo>
                    <a:pt x="7567" y="21600"/>
                  </a:lnTo>
                  <a:lnTo>
                    <a:pt x="7567" y="14817"/>
                  </a:lnTo>
                  <a:lnTo>
                    <a:pt x="10227" y="14817"/>
                  </a:lnTo>
                  <a:lnTo>
                    <a:pt x="10227" y="21600"/>
                  </a:lnTo>
                  <a:lnTo>
                    <a:pt x="10227" y="21600"/>
                  </a:lnTo>
                  <a:close/>
                  <a:moveTo>
                    <a:pt x="14033" y="21600"/>
                  </a:moveTo>
                  <a:lnTo>
                    <a:pt x="11327" y="21600"/>
                  </a:lnTo>
                  <a:lnTo>
                    <a:pt x="11327" y="12313"/>
                  </a:lnTo>
                  <a:lnTo>
                    <a:pt x="14033" y="12313"/>
                  </a:lnTo>
                  <a:lnTo>
                    <a:pt x="14033" y="21600"/>
                  </a:lnTo>
                  <a:lnTo>
                    <a:pt x="14033" y="21600"/>
                  </a:lnTo>
                  <a:close/>
                  <a:moveTo>
                    <a:pt x="17794" y="21600"/>
                  </a:moveTo>
                  <a:lnTo>
                    <a:pt x="15088" y="21600"/>
                  </a:lnTo>
                  <a:lnTo>
                    <a:pt x="15088" y="9861"/>
                  </a:lnTo>
                  <a:lnTo>
                    <a:pt x="17794" y="9861"/>
                  </a:lnTo>
                  <a:lnTo>
                    <a:pt x="17794" y="21600"/>
                  </a:lnTo>
                  <a:lnTo>
                    <a:pt x="17794" y="21600"/>
                  </a:lnTo>
                  <a:close/>
                  <a:moveTo>
                    <a:pt x="18894" y="6783"/>
                  </a:moveTo>
                  <a:lnTo>
                    <a:pt x="18894" y="21600"/>
                  </a:lnTo>
                  <a:lnTo>
                    <a:pt x="21600" y="21600"/>
                  </a:lnTo>
                  <a:lnTo>
                    <a:pt x="21600" y="6783"/>
                  </a:lnTo>
                  <a:lnTo>
                    <a:pt x="18894" y="678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1300"/>
            </a:p>
          </p:txBody>
        </p:sp>
      </p:grpSp>
      <p:grpSp>
        <p:nvGrpSpPr>
          <p:cNvPr id="18" name="Group 2034"/>
          <p:cNvGrpSpPr/>
          <p:nvPr/>
        </p:nvGrpSpPr>
        <p:grpSpPr>
          <a:xfrm>
            <a:off x="832480" y="3154696"/>
            <a:ext cx="712613" cy="712613"/>
            <a:chOff x="0" y="0"/>
            <a:chExt cx="1900299" cy="1900299"/>
          </a:xfrm>
        </p:grpSpPr>
        <p:sp>
          <p:nvSpPr>
            <p:cNvPr id="19" name="Shape 2032"/>
            <p:cNvSpPr/>
            <p:nvPr/>
          </p:nvSpPr>
          <p:spPr>
            <a:xfrm>
              <a:off x="0" y="0"/>
              <a:ext cx="1900300" cy="1900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lvl="0"/>
              <a:endParaRPr sz="1300"/>
            </a:p>
          </p:txBody>
        </p:sp>
        <p:sp>
          <p:nvSpPr>
            <p:cNvPr id="20" name="Shape 2033"/>
            <p:cNvSpPr/>
            <p:nvPr/>
          </p:nvSpPr>
          <p:spPr>
            <a:xfrm rot="10800000" flipH="1">
              <a:off x="548028" y="596692"/>
              <a:ext cx="804244" cy="706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071" y="8035"/>
                  </a:moveTo>
                  <a:lnTo>
                    <a:pt x="11327" y="9235"/>
                  </a:lnTo>
                  <a:lnTo>
                    <a:pt x="14583" y="4904"/>
                  </a:lnTo>
                  <a:lnTo>
                    <a:pt x="15088" y="4330"/>
                  </a:lnTo>
                  <a:lnTo>
                    <a:pt x="17289" y="6157"/>
                  </a:lnTo>
                  <a:lnTo>
                    <a:pt x="17289" y="3078"/>
                  </a:lnTo>
                  <a:lnTo>
                    <a:pt x="17289" y="0"/>
                  </a:lnTo>
                  <a:lnTo>
                    <a:pt x="14583" y="626"/>
                  </a:lnTo>
                  <a:lnTo>
                    <a:pt x="11878" y="1200"/>
                  </a:lnTo>
                  <a:lnTo>
                    <a:pt x="14033" y="3704"/>
                  </a:lnTo>
                  <a:lnTo>
                    <a:pt x="10777" y="7409"/>
                  </a:lnTo>
                  <a:lnTo>
                    <a:pt x="7567" y="6157"/>
                  </a:lnTo>
                  <a:lnTo>
                    <a:pt x="5411" y="10487"/>
                  </a:lnTo>
                  <a:lnTo>
                    <a:pt x="2155" y="9235"/>
                  </a:lnTo>
                  <a:lnTo>
                    <a:pt x="550" y="14817"/>
                  </a:lnTo>
                  <a:lnTo>
                    <a:pt x="0" y="16017"/>
                  </a:lnTo>
                  <a:lnTo>
                    <a:pt x="1055" y="16643"/>
                  </a:lnTo>
                  <a:lnTo>
                    <a:pt x="2706" y="11113"/>
                  </a:lnTo>
                  <a:lnTo>
                    <a:pt x="5916" y="12313"/>
                  </a:lnTo>
                  <a:lnTo>
                    <a:pt x="8071" y="8035"/>
                  </a:lnTo>
                  <a:lnTo>
                    <a:pt x="8071" y="8035"/>
                  </a:lnTo>
                  <a:close/>
                  <a:moveTo>
                    <a:pt x="6466" y="21600"/>
                  </a:moveTo>
                  <a:lnTo>
                    <a:pt x="6466" y="16643"/>
                  </a:lnTo>
                  <a:lnTo>
                    <a:pt x="3761" y="16643"/>
                  </a:lnTo>
                  <a:lnTo>
                    <a:pt x="3761" y="21600"/>
                  </a:lnTo>
                  <a:lnTo>
                    <a:pt x="6466" y="21600"/>
                  </a:lnTo>
                  <a:lnTo>
                    <a:pt x="6466" y="21600"/>
                  </a:lnTo>
                  <a:close/>
                  <a:moveTo>
                    <a:pt x="10227" y="21600"/>
                  </a:moveTo>
                  <a:lnTo>
                    <a:pt x="7567" y="21600"/>
                  </a:lnTo>
                  <a:lnTo>
                    <a:pt x="7567" y="14817"/>
                  </a:lnTo>
                  <a:lnTo>
                    <a:pt x="10227" y="14817"/>
                  </a:lnTo>
                  <a:lnTo>
                    <a:pt x="10227" y="21600"/>
                  </a:lnTo>
                  <a:lnTo>
                    <a:pt x="10227" y="21600"/>
                  </a:lnTo>
                  <a:close/>
                  <a:moveTo>
                    <a:pt x="14033" y="21600"/>
                  </a:moveTo>
                  <a:lnTo>
                    <a:pt x="11327" y="21600"/>
                  </a:lnTo>
                  <a:lnTo>
                    <a:pt x="11327" y="12313"/>
                  </a:lnTo>
                  <a:lnTo>
                    <a:pt x="14033" y="12313"/>
                  </a:lnTo>
                  <a:lnTo>
                    <a:pt x="14033" y="21600"/>
                  </a:lnTo>
                  <a:lnTo>
                    <a:pt x="14033" y="21600"/>
                  </a:lnTo>
                  <a:close/>
                  <a:moveTo>
                    <a:pt x="17794" y="21600"/>
                  </a:moveTo>
                  <a:lnTo>
                    <a:pt x="15088" y="21600"/>
                  </a:lnTo>
                  <a:lnTo>
                    <a:pt x="15088" y="9861"/>
                  </a:lnTo>
                  <a:lnTo>
                    <a:pt x="17794" y="9861"/>
                  </a:lnTo>
                  <a:lnTo>
                    <a:pt x="17794" y="21600"/>
                  </a:lnTo>
                  <a:lnTo>
                    <a:pt x="17794" y="21600"/>
                  </a:lnTo>
                  <a:close/>
                  <a:moveTo>
                    <a:pt x="18894" y="6783"/>
                  </a:moveTo>
                  <a:lnTo>
                    <a:pt x="18894" y="21600"/>
                  </a:lnTo>
                  <a:lnTo>
                    <a:pt x="21600" y="21600"/>
                  </a:lnTo>
                  <a:lnTo>
                    <a:pt x="21600" y="6783"/>
                  </a:lnTo>
                  <a:lnTo>
                    <a:pt x="18894" y="678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 sz="1300"/>
            </a:p>
          </p:txBody>
        </p:sp>
      </p:grpSp>
      <p:sp>
        <p:nvSpPr>
          <p:cNvPr id="21" name="Shape 2035"/>
          <p:cNvSpPr/>
          <p:nvPr/>
        </p:nvSpPr>
        <p:spPr>
          <a:xfrm>
            <a:off x="7602706" y="3154695"/>
            <a:ext cx="712614" cy="712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 lvl="0"/>
            <a:endParaRPr sz="1300"/>
          </a:p>
        </p:txBody>
      </p:sp>
      <p:grpSp>
        <p:nvGrpSpPr>
          <p:cNvPr id="22" name="Group 2040"/>
          <p:cNvGrpSpPr/>
          <p:nvPr/>
        </p:nvGrpSpPr>
        <p:grpSpPr>
          <a:xfrm>
            <a:off x="7598725" y="1705508"/>
            <a:ext cx="716614" cy="716614"/>
            <a:chOff x="0" y="0"/>
            <a:chExt cx="1910968" cy="1910968"/>
          </a:xfrm>
        </p:grpSpPr>
        <p:sp>
          <p:nvSpPr>
            <p:cNvPr id="23" name="Shape 2038"/>
            <p:cNvSpPr/>
            <p:nvPr/>
          </p:nvSpPr>
          <p:spPr>
            <a:xfrm>
              <a:off x="0" y="0"/>
              <a:ext cx="1910969" cy="1910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lvl="0"/>
              <a:endParaRPr sz="1300"/>
            </a:p>
          </p:txBody>
        </p:sp>
        <p:sp>
          <p:nvSpPr>
            <p:cNvPr id="24" name="Shape 2039"/>
            <p:cNvSpPr/>
            <p:nvPr/>
          </p:nvSpPr>
          <p:spPr>
            <a:xfrm>
              <a:off x="657404" y="557107"/>
              <a:ext cx="596161" cy="749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1072" extrusionOk="0">
                  <a:moveTo>
                    <a:pt x="17468" y="6506"/>
                  </a:moveTo>
                  <a:cubicBezTo>
                    <a:pt x="16410" y="7763"/>
                    <a:pt x="15333" y="6878"/>
                    <a:pt x="13824" y="5996"/>
                  </a:cubicBezTo>
                  <a:cubicBezTo>
                    <a:pt x="12317" y="5116"/>
                    <a:pt x="10950" y="4575"/>
                    <a:pt x="12006" y="3318"/>
                  </a:cubicBezTo>
                  <a:cubicBezTo>
                    <a:pt x="13062" y="2059"/>
                    <a:pt x="15140" y="1754"/>
                    <a:pt x="16648" y="2634"/>
                  </a:cubicBezTo>
                  <a:cubicBezTo>
                    <a:pt x="18155" y="3515"/>
                    <a:pt x="18522" y="5248"/>
                    <a:pt x="17468" y="6506"/>
                  </a:cubicBezTo>
                  <a:close/>
                  <a:moveTo>
                    <a:pt x="20868" y="4865"/>
                  </a:moveTo>
                  <a:cubicBezTo>
                    <a:pt x="20191" y="1663"/>
                    <a:pt x="16530" y="-474"/>
                    <a:pt x="12691" y="90"/>
                  </a:cubicBezTo>
                  <a:cubicBezTo>
                    <a:pt x="8853" y="655"/>
                    <a:pt x="5613" y="3118"/>
                    <a:pt x="6290" y="6320"/>
                  </a:cubicBezTo>
                  <a:cubicBezTo>
                    <a:pt x="6436" y="7009"/>
                    <a:pt x="6840" y="8088"/>
                    <a:pt x="7318" y="8862"/>
                  </a:cubicBezTo>
                  <a:lnTo>
                    <a:pt x="346" y="17166"/>
                  </a:lnTo>
                  <a:cubicBezTo>
                    <a:pt x="90" y="17473"/>
                    <a:pt x="-56" y="18024"/>
                    <a:pt x="20" y="18392"/>
                  </a:cubicBezTo>
                  <a:lnTo>
                    <a:pt x="470" y="20511"/>
                  </a:lnTo>
                  <a:cubicBezTo>
                    <a:pt x="547" y="20879"/>
                    <a:pt x="971" y="21126"/>
                    <a:pt x="1412" y="21061"/>
                  </a:cubicBezTo>
                  <a:lnTo>
                    <a:pt x="3454" y="20761"/>
                  </a:lnTo>
                  <a:cubicBezTo>
                    <a:pt x="3895" y="20696"/>
                    <a:pt x="4457" y="20387"/>
                    <a:pt x="4700" y="20072"/>
                  </a:cubicBezTo>
                  <a:lnTo>
                    <a:pt x="7456" y="16513"/>
                  </a:lnTo>
                  <a:lnTo>
                    <a:pt x="7480" y="16490"/>
                  </a:lnTo>
                  <a:lnTo>
                    <a:pt x="9346" y="16216"/>
                  </a:lnTo>
                  <a:lnTo>
                    <a:pt x="12566" y="12046"/>
                  </a:lnTo>
                  <a:cubicBezTo>
                    <a:pt x="13623" y="12195"/>
                    <a:pt x="15142" y="12146"/>
                    <a:pt x="16039" y="12013"/>
                  </a:cubicBezTo>
                  <a:cubicBezTo>
                    <a:pt x="19878" y="11449"/>
                    <a:pt x="21544" y="8068"/>
                    <a:pt x="20868" y="4865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sz="1300"/>
            </a:p>
          </p:txBody>
        </p:sp>
      </p:grpSp>
      <p:sp>
        <p:nvSpPr>
          <p:cNvPr id="26" name="Text Placeholder 5"/>
          <p:cNvSpPr txBox="1">
            <a:spLocks/>
          </p:cNvSpPr>
          <p:nvPr/>
        </p:nvSpPr>
        <p:spPr>
          <a:xfrm>
            <a:off x="3995936" y="2535971"/>
            <a:ext cx="1151616" cy="47528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75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先进技术</a:t>
            </a:r>
            <a:endParaRPr lang="en-GB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Shape 2036"/>
          <p:cNvSpPr/>
          <p:nvPr/>
        </p:nvSpPr>
        <p:spPr>
          <a:xfrm>
            <a:off x="7808217" y="3350150"/>
            <a:ext cx="301592" cy="321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3" h="21260" extrusionOk="0">
                <a:moveTo>
                  <a:pt x="11752" y="11733"/>
                </a:moveTo>
                <a:lnTo>
                  <a:pt x="9401" y="11733"/>
                </a:lnTo>
                <a:lnTo>
                  <a:pt x="9401" y="5975"/>
                </a:lnTo>
                <a:lnTo>
                  <a:pt x="11752" y="5975"/>
                </a:lnTo>
                <a:cubicBezTo>
                  <a:pt x="11752" y="5975"/>
                  <a:pt x="11752" y="11733"/>
                  <a:pt x="11752" y="11733"/>
                </a:cubicBezTo>
                <a:close/>
                <a:moveTo>
                  <a:pt x="11752" y="15276"/>
                </a:moveTo>
                <a:lnTo>
                  <a:pt x="9401" y="15276"/>
                </a:lnTo>
                <a:lnTo>
                  <a:pt x="9401" y="12951"/>
                </a:lnTo>
                <a:lnTo>
                  <a:pt x="11752" y="12951"/>
                </a:lnTo>
                <a:cubicBezTo>
                  <a:pt x="11752" y="12951"/>
                  <a:pt x="11752" y="15276"/>
                  <a:pt x="11752" y="15276"/>
                </a:cubicBezTo>
                <a:close/>
                <a:moveTo>
                  <a:pt x="20789" y="13227"/>
                </a:moveTo>
                <a:lnTo>
                  <a:pt x="18761" y="11523"/>
                </a:lnTo>
                <a:cubicBezTo>
                  <a:pt x="18172" y="11029"/>
                  <a:pt x="18172" y="10223"/>
                  <a:pt x="18761" y="9729"/>
                </a:cubicBezTo>
                <a:lnTo>
                  <a:pt x="20789" y="8025"/>
                </a:lnTo>
                <a:cubicBezTo>
                  <a:pt x="21376" y="7532"/>
                  <a:pt x="21220" y="7072"/>
                  <a:pt x="20441" y="7001"/>
                </a:cubicBezTo>
                <a:lnTo>
                  <a:pt x="17751" y="6761"/>
                </a:lnTo>
                <a:cubicBezTo>
                  <a:pt x="16971" y="6692"/>
                  <a:pt x="16552" y="6061"/>
                  <a:pt x="16819" y="5360"/>
                </a:cubicBezTo>
                <a:lnTo>
                  <a:pt x="18247" y="1615"/>
                </a:lnTo>
                <a:cubicBezTo>
                  <a:pt x="18515" y="912"/>
                  <a:pt x="18188" y="656"/>
                  <a:pt x="17520" y="1047"/>
                </a:cubicBezTo>
                <a:lnTo>
                  <a:pt x="14346" y="2896"/>
                </a:lnTo>
                <a:cubicBezTo>
                  <a:pt x="13678" y="3285"/>
                  <a:pt x="12815" y="3072"/>
                  <a:pt x="12430" y="2423"/>
                </a:cubicBezTo>
                <a:lnTo>
                  <a:pt x="11279" y="489"/>
                </a:lnTo>
                <a:cubicBezTo>
                  <a:pt x="10893" y="-160"/>
                  <a:pt x="10255" y="-164"/>
                  <a:pt x="9860" y="481"/>
                </a:cubicBezTo>
                <a:lnTo>
                  <a:pt x="8793" y="2232"/>
                </a:lnTo>
                <a:cubicBezTo>
                  <a:pt x="8398" y="2877"/>
                  <a:pt x="7493" y="3153"/>
                  <a:pt x="6781" y="2844"/>
                </a:cubicBezTo>
                <a:lnTo>
                  <a:pt x="4900" y="2031"/>
                </a:lnTo>
                <a:cubicBezTo>
                  <a:pt x="4188" y="1723"/>
                  <a:pt x="3639" y="2080"/>
                  <a:pt x="3682" y="2825"/>
                </a:cubicBezTo>
                <a:lnTo>
                  <a:pt x="3784" y="4615"/>
                </a:lnTo>
                <a:cubicBezTo>
                  <a:pt x="3826" y="5360"/>
                  <a:pt x="3242" y="6128"/>
                  <a:pt x="2486" y="6320"/>
                </a:cubicBezTo>
                <a:lnTo>
                  <a:pt x="670" y="6780"/>
                </a:lnTo>
                <a:cubicBezTo>
                  <a:pt x="-85" y="6972"/>
                  <a:pt x="-224" y="7532"/>
                  <a:pt x="365" y="8025"/>
                </a:cubicBezTo>
                <a:lnTo>
                  <a:pt x="2394" y="9729"/>
                </a:lnTo>
                <a:cubicBezTo>
                  <a:pt x="2981" y="10223"/>
                  <a:pt x="2981" y="11029"/>
                  <a:pt x="2394" y="11523"/>
                </a:cubicBezTo>
                <a:lnTo>
                  <a:pt x="365" y="13225"/>
                </a:lnTo>
                <a:cubicBezTo>
                  <a:pt x="-224" y="13720"/>
                  <a:pt x="-68" y="14196"/>
                  <a:pt x="709" y="14285"/>
                </a:cubicBezTo>
                <a:lnTo>
                  <a:pt x="3171" y="14567"/>
                </a:lnTo>
                <a:cubicBezTo>
                  <a:pt x="3948" y="14656"/>
                  <a:pt x="4381" y="15309"/>
                  <a:pt x="4133" y="16017"/>
                </a:cubicBezTo>
                <a:lnTo>
                  <a:pt x="2869" y="19625"/>
                </a:lnTo>
                <a:cubicBezTo>
                  <a:pt x="2622" y="20333"/>
                  <a:pt x="2976" y="20609"/>
                  <a:pt x="3655" y="20240"/>
                </a:cubicBezTo>
                <a:lnTo>
                  <a:pt x="6549" y="18661"/>
                </a:lnTo>
                <a:cubicBezTo>
                  <a:pt x="7229" y="18291"/>
                  <a:pt x="8143" y="18495"/>
                  <a:pt x="8581" y="19113"/>
                </a:cubicBezTo>
                <a:lnTo>
                  <a:pt x="9782" y="20816"/>
                </a:lnTo>
                <a:cubicBezTo>
                  <a:pt x="10219" y="21436"/>
                  <a:pt x="10875" y="21403"/>
                  <a:pt x="11240" y="20741"/>
                </a:cubicBezTo>
                <a:lnTo>
                  <a:pt x="12297" y="18823"/>
                </a:lnTo>
                <a:cubicBezTo>
                  <a:pt x="12660" y="18160"/>
                  <a:pt x="13532" y="17891"/>
                  <a:pt x="14234" y="18221"/>
                </a:cubicBezTo>
                <a:lnTo>
                  <a:pt x="16272" y="19181"/>
                </a:lnTo>
                <a:cubicBezTo>
                  <a:pt x="16974" y="19511"/>
                  <a:pt x="17514" y="19172"/>
                  <a:pt x="17472" y="18427"/>
                </a:cubicBezTo>
                <a:lnTo>
                  <a:pt x="17370" y="16637"/>
                </a:lnTo>
                <a:cubicBezTo>
                  <a:pt x="17327" y="15891"/>
                  <a:pt x="17912" y="15124"/>
                  <a:pt x="18668" y="14932"/>
                </a:cubicBezTo>
                <a:lnTo>
                  <a:pt x="20482" y="14472"/>
                </a:lnTo>
                <a:cubicBezTo>
                  <a:pt x="21239" y="14280"/>
                  <a:pt x="21376" y="13720"/>
                  <a:pt x="20789" y="13227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/>
            <a:endParaRPr sz="130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技术特性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Shape 2027"/>
          <p:cNvSpPr/>
          <p:nvPr/>
        </p:nvSpPr>
        <p:spPr>
          <a:xfrm>
            <a:off x="1619672" y="3199716"/>
            <a:ext cx="2016224" cy="364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algn="r">
              <a:lnSpc>
                <a:spcPct val="120000"/>
              </a:lnSpc>
              <a:spcBef>
                <a:spcPts val="4500"/>
              </a:spcBef>
              <a:defRPr sz="2000">
                <a:solidFill>
                  <a:srgbClr val="53585F"/>
                </a:solidFill>
              </a:defRPr>
            </a:lvl1pPr>
          </a:lstStyle>
          <a:p>
            <a:pPr algn="just"/>
            <a:r>
              <a:rPr lang="zh-CN" altLang="en-US" sz="1000" dirty="0"/>
              <a:t>该技术可使</a:t>
            </a:r>
            <a:r>
              <a:rPr lang="en-US" altLang="zh-CN" sz="1000" dirty="0"/>
              <a:t>IPFS</a:t>
            </a:r>
            <a:r>
              <a:rPr lang="zh-CN" altLang="en-US" sz="1000" dirty="0"/>
              <a:t>网络的服务器既是服务端又是客户端，下载观看视频时为客户端，提供视频资源存储时为服务端，而且</a:t>
            </a:r>
            <a:r>
              <a:rPr lang="zh-CN" altLang="en-US" sz="1000" dirty="0" smtClean="0"/>
              <a:t>服务器</a:t>
            </a:r>
            <a:r>
              <a:rPr lang="zh-CN" altLang="en-US" sz="1000" dirty="0"/>
              <a:t>越多下载速度越快，真正实现端对端的高度去中心化。</a:t>
            </a:r>
            <a:endParaRPr lang="en-US" altLang="zh-CN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500059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5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5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6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5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65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1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65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15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65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15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65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1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65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1" grpId="0" animBg="1"/>
      <p:bldP spid="26" grpId="0"/>
      <p:bldP spid="30" grpId="0" animBg="1"/>
      <p:bldP spid="32" grpId="0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5343984" y="2417357"/>
            <a:ext cx="2614124" cy="483288"/>
            <a:chOff x="7125311" y="3386950"/>
            <a:chExt cx="3485499" cy="644384"/>
          </a:xfrm>
        </p:grpSpPr>
        <p:sp>
          <p:nvSpPr>
            <p:cNvPr id="7" name="Shape 533"/>
            <p:cNvSpPr/>
            <p:nvPr/>
          </p:nvSpPr>
          <p:spPr>
            <a:xfrm>
              <a:off x="7465374" y="3386950"/>
              <a:ext cx="3145436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Shape 534"/>
            <p:cNvSpPr/>
            <p:nvPr/>
          </p:nvSpPr>
          <p:spPr>
            <a:xfrm>
              <a:off x="7125311" y="3386950"/>
              <a:ext cx="345204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9340"/>
                  </a:lnTo>
                  <a:lnTo>
                    <a:pt x="0" y="13486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1159320" y="2417357"/>
            <a:ext cx="2620452" cy="483288"/>
            <a:chOff x="1545760" y="3386950"/>
            <a:chExt cx="3493936" cy="644384"/>
          </a:xfrm>
        </p:grpSpPr>
        <p:sp>
          <p:nvSpPr>
            <p:cNvPr id="10" name="Shape 536"/>
            <p:cNvSpPr/>
            <p:nvPr/>
          </p:nvSpPr>
          <p:spPr>
            <a:xfrm>
              <a:off x="4694491" y="3386950"/>
              <a:ext cx="345205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9340"/>
                  </a:lnTo>
                  <a:lnTo>
                    <a:pt x="21600" y="13486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Shape 537"/>
            <p:cNvSpPr/>
            <p:nvPr/>
          </p:nvSpPr>
          <p:spPr>
            <a:xfrm>
              <a:off x="1545760" y="3386950"/>
              <a:ext cx="3151081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Group 14"/>
          <p:cNvGrpSpPr/>
          <p:nvPr/>
        </p:nvGrpSpPr>
        <p:grpSpPr>
          <a:xfrm>
            <a:off x="5079491" y="1347614"/>
            <a:ext cx="2880085" cy="645054"/>
            <a:chOff x="6772654" y="2152648"/>
            <a:chExt cx="3840113" cy="860072"/>
          </a:xfrm>
        </p:grpSpPr>
        <p:sp>
          <p:nvSpPr>
            <p:cNvPr id="13" name="Shape 539"/>
            <p:cNvSpPr/>
            <p:nvPr/>
          </p:nvSpPr>
          <p:spPr>
            <a:xfrm>
              <a:off x="7289045" y="2152648"/>
              <a:ext cx="3323722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Shape 540"/>
            <p:cNvSpPr/>
            <p:nvPr/>
          </p:nvSpPr>
          <p:spPr>
            <a:xfrm>
              <a:off x="6772654" y="2152648"/>
              <a:ext cx="516147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9997"/>
                  </a:lnTo>
                  <a:lnTo>
                    <a:pt x="2792" y="21600"/>
                  </a:lnTo>
                  <a:lnTo>
                    <a:pt x="21600" y="16183"/>
                  </a:lnTo>
                  <a:cubicBezTo>
                    <a:pt x="21600" y="16183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" name="Group 18"/>
          <p:cNvGrpSpPr/>
          <p:nvPr/>
        </p:nvGrpSpPr>
        <p:grpSpPr>
          <a:xfrm>
            <a:off x="1159320" y="1347614"/>
            <a:ext cx="2890361" cy="645054"/>
            <a:chOff x="1545760" y="2152648"/>
            <a:chExt cx="3853814" cy="860072"/>
          </a:xfrm>
        </p:grpSpPr>
        <p:sp>
          <p:nvSpPr>
            <p:cNvPr id="16" name="Shape 542"/>
            <p:cNvSpPr/>
            <p:nvPr/>
          </p:nvSpPr>
          <p:spPr>
            <a:xfrm>
              <a:off x="1545760" y="2152648"/>
              <a:ext cx="3344236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Shape 543"/>
            <p:cNvSpPr/>
            <p:nvPr/>
          </p:nvSpPr>
          <p:spPr>
            <a:xfrm>
              <a:off x="4883415" y="2152648"/>
              <a:ext cx="516159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19997"/>
                  </a:lnTo>
                  <a:lnTo>
                    <a:pt x="18808" y="21600"/>
                  </a:lnTo>
                  <a:lnTo>
                    <a:pt x="0" y="16183"/>
                  </a:lnTo>
                  <a:cubicBezTo>
                    <a:pt x="0" y="1618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Group 21"/>
          <p:cNvGrpSpPr/>
          <p:nvPr/>
        </p:nvGrpSpPr>
        <p:grpSpPr>
          <a:xfrm>
            <a:off x="5070045" y="3367676"/>
            <a:ext cx="2902381" cy="645054"/>
            <a:chOff x="6760059" y="4457519"/>
            <a:chExt cx="3869841" cy="860072"/>
          </a:xfrm>
        </p:grpSpPr>
        <p:sp>
          <p:nvSpPr>
            <p:cNvPr id="19" name="Shape 545"/>
            <p:cNvSpPr/>
            <p:nvPr/>
          </p:nvSpPr>
          <p:spPr>
            <a:xfrm>
              <a:off x="7276450" y="4671632"/>
              <a:ext cx="3353450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Shape 546"/>
            <p:cNvSpPr/>
            <p:nvPr/>
          </p:nvSpPr>
          <p:spPr>
            <a:xfrm>
              <a:off x="6760059" y="4457519"/>
              <a:ext cx="516158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03"/>
                  </a:lnTo>
                  <a:lnTo>
                    <a:pt x="2791" y="0"/>
                  </a:lnTo>
                  <a:lnTo>
                    <a:pt x="21600" y="5417"/>
                  </a:lnTo>
                  <a:cubicBezTo>
                    <a:pt x="21600" y="5417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1159320" y="3367676"/>
            <a:ext cx="2890356" cy="645054"/>
            <a:chOff x="1545760" y="4457519"/>
            <a:chExt cx="3853808" cy="860072"/>
          </a:xfrm>
        </p:grpSpPr>
        <p:sp>
          <p:nvSpPr>
            <p:cNvPr id="22" name="Shape 548"/>
            <p:cNvSpPr/>
            <p:nvPr/>
          </p:nvSpPr>
          <p:spPr>
            <a:xfrm>
              <a:off x="1545760" y="4671632"/>
              <a:ext cx="3336278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Shape 549"/>
            <p:cNvSpPr/>
            <p:nvPr/>
          </p:nvSpPr>
          <p:spPr>
            <a:xfrm>
              <a:off x="4883415" y="4457519"/>
              <a:ext cx="516153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03"/>
                  </a:lnTo>
                  <a:lnTo>
                    <a:pt x="18808" y="0"/>
                  </a:lnTo>
                  <a:lnTo>
                    <a:pt x="0" y="5417"/>
                  </a:lnTo>
                  <a:cubicBezTo>
                    <a:pt x="0" y="5417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4" name="Shape 558"/>
          <p:cNvSpPr/>
          <p:nvPr/>
        </p:nvSpPr>
        <p:spPr>
          <a:xfrm>
            <a:off x="1159903" y="1522242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Shape 562"/>
          <p:cNvSpPr/>
          <p:nvPr/>
        </p:nvSpPr>
        <p:spPr>
          <a:xfrm>
            <a:off x="1159903" y="2593396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Shape 566"/>
          <p:cNvSpPr/>
          <p:nvPr/>
        </p:nvSpPr>
        <p:spPr>
          <a:xfrm>
            <a:off x="1159903" y="3713745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Shape 568"/>
          <p:cNvSpPr/>
          <p:nvPr/>
        </p:nvSpPr>
        <p:spPr>
          <a:xfrm>
            <a:off x="7814476" y="1522242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Shape 572"/>
          <p:cNvSpPr/>
          <p:nvPr/>
        </p:nvSpPr>
        <p:spPr>
          <a:xfrm>
            <a:off x="7814476" y="2593396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Shape 576"/>
          <p:cNvSpPr/>
          <p:nvPr/>
        </p:nvSpPr>
        <p:spPr>
          <a:xfrm>
            <a:off x="7814476" y="3713745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技术先进性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 Placeholder 12"/>
          <p:cNvSpPr txBox="1">
            <a:spLocks/>
          </p:cNvSpPr>
          <p:nvPr/>
        </p:nvSpPr>
        <p:spPr>
          <a:xfrm>
            <a:off x="1461465" y="1445668"/>
            <a:ext cx="2588211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速度极快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 Placeholder 12"/>
          <p:cNvSpPr txBox="1">
            <a:spLocks/>
          </p:cNvSpPr>
          <p:nvPr/>
        </p:nvSpPr>
        <p:spPr>
          <a:xfrm>
            <a:off x="1461465" y="2551180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安全性高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Text Placeholder 12"/>
          <p:cNvSpPr txBox="1">
            <a:spLocks/>
          </p:cNvSpPr>
          <p:nvPr/>
        </p:nvSpPr>
        <p:spPr>
          <a:xfrm>
            <a:off x="1500187" y="3661661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数据将永远被记录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Text Placeholder 12"/>
          <p:cNvSpPr txBox="1">
            <a:spLocks/>
          </p:cNvSpPr>
          <p:nvPr/>
        </p:nvSpPr>
        <p:spPr>
          <a:xfrm>
            <a:off x="5660202" y="1483769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节约成本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 Placeholder 12"/>
          <p:cNvSpPr txBox="1">
            <a:spLocks/>
          </p:cNvSpPr>
          <p:nvPr/>
        </p:nvSpPr>
        <p:spPr>
          <a:xfrm>
            <a:off x="5660202" y="2551180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zh-CN" b="1" dirty="0">
                <a:latin typeface="微软雅黑" pitchFamily="34" charset="-122"/>
                <a:ea typeface="微软雅黑" pitchFamily="34" charset="-122"/>
              </a:rPr>
              <a:t>巨大的成长潜力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Placeholder 12"/>
          <p:cNvSpPr txBox="1">
            <a:spLocks/>
          </p:cNvSpPr>
          <p:nvPr/>
        </p:nvSpPr>
        <p:spPr>
          <a:xfrm>
            <a:off x="5660201" y="3661661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WEB3</a:t>
            </a:r>
            <a:r>
              <a:rPr lang="zh-CN" altLang="en-US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的基础设施</a:t>
            </a:r>
            <a:endParaRPr lang="en-GB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Text Placeholder 12"/>
          <p:cNvSpPr txBox="1">
            <a:spLocks/>
          </p:cNvSpPr>
          <p:nvPr/>
        </p:nvSpPr>
        <p:spPr>
          <a:xfrm>
            <a:off x="1233863" y="1830901"/>
            <a:ext cx="2416457" cy="58645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、能适应未来越来越海量的视频发展趋势</a:t>
            </a:r>
            <a:endParaRPr lang="en-US" altLang="zh-CN" sz="10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、承载巨量的项目运行在</a:t>
            </a:r>
            <a:r>
              <a:rPr lang="en-US" altLang="zh-CN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FSV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链上，比如抖音，爱奇艺等类项目</a:t>
            </a:r>
            <a:endParaRPr lang="en-US" altLang="zh-CN" sz="1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Text Placeholder 12"/>
          <p:cNvSpPr txBox="1">
            <a:spLocks/>
          </p:cNvSpPr>
          <p:nvPr/>
        </p:nvSpPr>
        <p:spPr>
          <a:xfrm>
            <a:off x="1258482" y="2928869"/>
            <a:ext cx="2259076" cy="599391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运行在链上，</a:t>
            </a:r>
            <a:r>
              <a:rPr lang="zh-CN" altLang="zh-CN" sz="10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资料、图片、视频等是先“打成碎片”后存储，黑客攻击后也无法看到完整文件。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不怕黑客攻击。</a:t>
            </a:r>
            <a:endParaRPr lang="en-US" altLang="zh-CN" sz="1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Text Placeholder 12"/>
          <p:cNvSpPr txBox="1">
            <a:spLocks/>
          </p:cNvSpPr>
          <p:nvPr/>
        </p:nvSpPr>
        <p:spPr>
          <a:xfrm>
            <a:off x="1258483" y="4176003"/>
            <a:ext cx="2308416" cy="411971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zh-CN" sz="10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IPFS没有中心化的服务器，所有文件将被永久记录下来。基于IPFS，所有人都可以无拘无束地创造自己的作品。</a:t>
            </a:r>
          </a:p>
        </p:txBody>
      </p:sp>
      <p:sp>
        <p:nvSpPr>
          <p:cNvPr id="42" name="Text Placeholder 12"/>
          <p:cNvSpPr txBox="1">
            <a:spLocks/>
          </p:cNvSpPr>
          <p:nvPr/>
        </p:nvSpPr>
        <p:spPr>
          <a:xfrm>
            <a:off x="5499333" y="1897720"/>
            <a:ext cx="2431098" cy="45281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zh-CN" sz="10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使用http协议每次需要从中心化的服务器下载完整的文件，比如说网页、视频、图片等，而ipfs“精确”搜索，大大节约成本</a:t>
            </a:r>
            <a:endParaRPr lang="en-US" altLang="zh-CN" sz="1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Text Placeholder 12"/>
          <p:cNvSpPr txBox="1">
            <a:spLocks/>
          </p:cNvSpPr>
          <p:nvPr/>
        </p:nvSpPr>
        <p:spPr>
          <a:xfrm>
            <a:off x="5602887" y="3041576"/>
            <a:ext cx="2327544" cy="39427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zh-CN" sz="10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美国45家云服务上市企业，总市值近2千亿美元，平均市值达16亿美元。整个云服务市场的份额大约在1万亿美金</a:t>
            </a:r>
            <a:endParaRPr lang="en-US" altLang="zh-CN" sz="1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Text Placeholder 12"/>
          <p:cNvSpPr txBox="1">
            <a:spLocks/>
          </p:cNvSpPr>
          <p:nvPr/>
        </p:nvSpPr>
        <p:spPr>
          <a:xfrm>
            <a:off x="5585772" y="4094366"/>
            <a:ext cx="2407580" cy="575244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真正去中心化公链，拥有成熟的</a:t>
            </a:r>
            <a:r>
              <a:rPr lang="en-US" altLang="zh-CN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NFT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版权制造技术和视频运营机制，真正让原创拥有版权，把收益归还原创，这是真正的</a:t>
            </a:r>
            <a:r>
              <a:rPr lang="en-US" altLang="zh-CN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WEB3</a:t>
            </a:r>
            <a:r>
              <a:rPr lang="zh-CN" altLang="en-US" sz="1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核心精神，也是区块链核心精神</a:t>
            </a:r>
            <a:endParaRPr lang="en-US" altLang="zh-CN" sz="1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3566899" y="1677917"/>
            <a:ext cx="1997947" cy="1997946"/>
            <a:chOff x="3566899" y="1605909"/>
            <a:chExt cx="1997947" cy="1997946"/>
          </a:xfrm>
        </p:grpSpPr>
        <p:sp>
          <p:nvSpPr>
            <p:cNvPr id="30" name="Shape 551"/>
            <p:cNvSpPr/>
            <p:nvPr/>
          </p:nvSpPr>
          <p:spPr>
            <a:xfrm>
              <a:off x="3566899" y="1605909"/>
              <a:ext cx="1997947" cy="1997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3699991" y="1747171"/>
              <a:ext cx="1728790" cy="17287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技术先进</a:t>
              </a:r>
              <a:endParaRPr lang="zh-CN" altLang="en-US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8006284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7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2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7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2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7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2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7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2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7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2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7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2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7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2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1"/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应用先进性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流程图: 数据 3"/>
          <p:cNvSpPr/>
          <p:nvPr/>
        </p:nvSpPr>
        <p:spPr>
          <a:xfrm rot="16200000" flipH="1">
            <a:off x="990353" y="1385211"/>
            <a:ext cx="504055" cy="198774"/>
          </a:xfrm>
          <a:prstGeom prst="flowChartInputOutpu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>
            <a:off x="1287010" y="1059582"/>
            <a:ext cx="3024336" cy="3600400"/>
          </a:xfrm>
          <a:prstGeom prst="roundRect">
            <a:avLst>
              <a:gd name="adj" fmla="val 6769"/>
            </a:avLst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五边形 5"/>
          <p:cNvSpPr/>
          <p:nvPr/>
        </p:nvSpPr>
        <p:spPr>
          <a:xfrm>
            <a:off x="1142994" y="1339079"/>
            <a:ext cx="2584057" cy="397547"/>
          </a:xfrm>
          <a:prstGeom prst="homePlate">
            <a:avLst>
              <a:gd name="adj" fmla="val 3346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575042" y="1995686"/>
            <a:ext cx="2520280" cy="798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痛点一：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解决中心化项目（抖音、快手等）版权归属问题，收益不公平等问题，为</a:t>
            </a:r>
            <a:r>
              <a:rPr lang="en-US" altLang="zh-CN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WEB3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的开启垫定基础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7783" y="1405854"/>
            <a:ext cx="169910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1400" b="1">
                <a:solidFill>
                  <a:schemeClr val="bg2">
                    <a:lumMod val="60000"/>
                    <a:lumOff val="40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z="1600" dirty="0" smtClean="0">
                <a:solidFill>
                  <a:schemeClr val="bg1"/>
                </a:solidFill>
              </a:rPr>
              <a:t>解决巨大现实痛点</a:t>
            </a:r>
            <a:endParaRPr lang="zh-CN" altLang="en-US" sz="16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39038" y="3257786"/>
            <a:ext cx="2520280" cy="7983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痛点二：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解决现有区块链项目无法承载巨大的流媒体数据的问题，以及无法承载现实商业巨量业务的痛点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流程图: 数据 10"/>
          <p:cNvSpPr/>
          <p:nvPr/>
        </p:nvSpPr>
        <p:spPr>
          <a:xfrm rot="16200000" flipH="1">
            <a:off x="4662761" y="1385211"/>
            <a:ext cx="504055" cy="198774"/>
          </a:xfrm>
          <a:prstGeom prst="flowChartInputOutpu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4959418" y="1059582"/>
            <a:ext cx="3024336" cy="3600400"/>
          </a:xfrm>
          <a:prstGeom prst="roundRect">
            <a:avLst>
              <a:gd name="adj" fmla="val 6769"/>
            </a:avLst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五边形 12"/>
          <p:cNvSpPr/>
          <p:nvPr/>
        </p:nvSpPr>
        <p:spPr>
          <a:xfrm>
            <a:off x="4815402" y="1339079"/>
            <a:ext cx="2584057" cy="397547"/>
          </a:xfrm>
          <a:prstGeom prst="homePlate">
            <a:avLst>
              <a:gd name="adj" fmla="val 3346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247450" y="1923678"/>
            <a:ext cx="2520280" cy="833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前瞻性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一：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IPFS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是下一代互联网的底层存储协议，虽未成主流，但目前已经有微软，亚马逊，腾讯，京东等多家互联网大咖已布局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IPFS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，成为主流只是时间问题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0191" y="1405854"/>
            <a:ext cx="169910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1400" b="1">
                <a:solidFill>
                  <a:schemeClr val="bg2">
                    <a:lumMod val="60000"/>
                    <a:lumOff val="40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z="1600" dirty="0" smtClean="0">
                <a:solidFill>
                  <a:schemeClr val="bg1"/>
                </a:solidFill>
              </a:rPr>
              <a:t>高度前瞻性</a:t>
            </a:r>
            <a:endParaRPr lang="zh-CN" altLang="en-US" sz="16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47450" y="3257786"/>
            <a:ext cx="2520280" cy="8335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前瞻性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二：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FSV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打造的流媒体经济新生态，植入了去中心化思想，跟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WEB3.0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时代的核心思想不谋而合，也为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WEB3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的到来做好了技术和模式上的尝试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780514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7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7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/>
      <p:bldP spid="8" grpId="0"/>
      <p:bldP spid="9" grpId="0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867224" y="915566"/>
            <a:ext cx="2256285" cy="504056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</a:t>
            </a:r>
            <a:r>
              <a:rPr lang="en-US" altLang="zh-CN" sz="1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923678"/>
            <a:ext cx="5832648" cy="2839241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en-US" altLang="zh-CN" dirty="0"/>
              <a:t>FSV </a:t>
            </a:r>
            <a:r>
              <a:rPr lang="zh-CN" altLang="en-US" dirty="0"/>
              <a:t>（</a:t>
            </a:r>
            <a:r>
              <a:rPr lang="en-US" altLang="zh-CN" dirty="0"/>
              <a:t>File System Video</a:t>
            </a:r>
            <a:r>
              <a:rPr lang="zh-CN" altLang="en-US" dirty="0"/>
              <a:t>）是一个基于区块链的去中心化的视频文件系统，基于</a:t>
            </a:r>
            <a:r>
              <a:rPr lang="en-US" altLang="zh-CN" dirty="0"/>
              <a:t>GOSSIP</a:t>
            </a:r>
            <a:r>
              <a:rPr lang="zh-CN" altLang="en-US" dirty="0"/>
              <a:t>协议进行数据传输。</a:t>
            </a:r>
            <a:r>
              <a:rPr lang="en-US" altLang="zh-CN" dirty="0"/>
              <a:t>FSV</a:t>
            </a:r>
            <a:r>
              <a:rPr lang="zh-CN" altLang="en-US" b="1" dirty="0">
                <a:solidFill>
                  <a:srgbClr val="FF0000"/>
                </a:solidFill>
              </a:rPr>
              <a:t>旨在</a:t>
            </a:r>
            <a:r>
              <a:rPr lang="zh-CN" altLang="en-US" dirty="0"/>
              <a:t>为视频生成者提供一个去中心化的区块链视频发布环境，运用</a:t>
            </a:r>
            <a:r>
              <a:rPr lang="en-US" altLang="zh-CN" b="1" dirty="0">
                <a:solidFill>
                  <a:srgbClr val="FF0000"/>
                </a:solidFill>
              </a:rPr>
              <a:t>NFT</a:t>
            </a:r>
            <a:r>
              <a:rPr lang="zh-CN" altLang="en-US" b="1" dirty="0">
                <a:solidFill>
                  <a:srgbClr val="FF0000"/>
                </a:solidFill>
              </a:rPr>
              <a:t>技术</a:t>
            </a:r>
            <a:r>
              <a:rPr lang="zh-CN" altLang="en-US" dirty="0"/>
              <a:t>铸造流媒体版权，通过</a:t>
            </a:r>
            <a:r>
              <a:rPr lang="en-US" altLang="zh-CN" b="1" dirty="0">
                <a:solidFill>
                  <a:srgbClr val="FF0000"/>
                </a:solidFill>
              </a:rPr>
              <a:t>DPOS</a:t>
            </a:r>
            <a:r>
              <a:rPr lang="zh-CN" altLang="en-US" b="1" dirty="0">
                <a:solidFill>
                  <a:srgbClr val="FF0000"/>
                </a:solidFill>
              </a:rPr>
              <a:t>机制</a:t>
            </a:r>
            <a:r>
              <a:rPr lang="zh-CN" altLang="en-US" dirty="0"/>
              <a:t>进行治理，</a:t>
            </a:r>
            <a:r>
              <a:rPr lang="zh-CN" altLang="en-US" b="1" dirty="0">
                <a:solidFill>
                  <a:srgbClr val="00B050"/>
                </a:solidFill>
              </a:rPr>
              <a:t>打造流媒体产业领域的链上经济新生态。</a:t>
            </a:r>
          </a:p>
          <a:p>
            <a:r>
              <a:rPr lang="en-US" altLang="zh-CN" dirty="0"/>
              <a:t>FSV</a:t>
            </a:r>
            <a:r>
              <a:rPr lang="zh-CN" altLang="en-US" dirty="0"/>
              <a:t>提供去中心化的版权注册、交易平台，按照注册时间戳固定版权所有人，并生成</a:t>
            </a:r>
            <a:r>
              <a:rPr lang="en-US" altLang="zh-CN" dirty="0"/>
              <a:t>NFT</a:t>
            </a:r>
            <a:r>
              <a:rPr lang="zh-CN" altLang="en-US" dirty="0"/>
              <a:t>区块链版权证书，通过去中心化的</a:t>
            </a:r>
            <a:r>
              <a:rPr lang="en-US" altLang="zh-CN" dirty="0"/>
              <a:t>DPOS</a:t>
            </a:r>
            <a:r>
              <a:rPr lang="zh-CN" altLang="en-US" dirty="0"/>
              <a:t>机制进行自我治理，解决全球流媒体版权领域中存在的各种问题，促使流媒体产业领域中各个环节的利益得以充分保障。</a:t>
            </a:r>
          </a:p>
        </p:txBody>
      </p:sp>
      <p:sp>
        <p:nvSpPr>
          <p:cNvPr id="11" name="Parallelogram 21"/>
          <p:cNvSpPr/>
          <p:nvPr/>
        </p:nvSpPr>
        <p:spPr>
          <a:xfrm>
            <a:off x="7136070" y="-2866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22"/>
          <p:cNvSpPr/>
          <p:nvPr/>
        </p:nvSpPr>
        <p:spPr>
          <a:xfrm>
            <a:off x="7596336" y="1536767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直接连接符 12"/>
          <p:cNvCxnSpPr/>
          <p:nvPr/>
        </p:nvCxnSpPr>
        <p:spPr>
          <a:xfrm>
            <a:off x="978872" y="1544039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>
            <a:off x="6152189" y="1077866"/>
            <a:ext cx="341135" cy="341756"/>
            <a:chOff x="6084168" y="1274820"/>
            <a:chExt cx="432048" cy="432834"/>
          </a:xfrm>
        </p:grpSpPr>
        <p:sp>
          <p:nvSpPr>
            <p:cNvPr id="27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8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166969" y="1078093"/>
            <a:ext cx="341135" cy="341135"/>
            <a:chOff x="4788024" y="1275213"/>
            <a:chExt cx="432048" cy="432048"/>
          </a:xfrm>
        </p:grpSpPr>
        <p:sp>
          <p:nvSpPr>
            <p:cNvPr id="30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1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670405" y="1077866"/>
            <a:ext cx="341755" cy="341756"/>
            <a:chOff x="5436096" y="1274820"/>
            <a:chExt cx="432833" cy="432834"/>
          </a:xfrm>
        </p:grpSpPr>
        <p:sp>
          <p:nvSpPr>
            <p:cNvPr id="33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4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158237" y="1077866"/>
            <a:ext cx="341755" cy="341756"/>
            <a:chOff x="3491880" y="1274820"/>
            <a:chExt cx="432833" cy="432834"/>
          </a:xfrm>
        </p:grpSpPr>
        <p:sp>
          <p:nvSpPr>
            <p:cNvPr id="36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7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662293" y="1077866"/>
            <a:ext cx="341755" cy="341756"/>
            <a:chOff x="4139952" y="1274820"/>
            <a:chExt cx="432833" cy="432834"/>
          </a:xfrm>
        </p:grpSpPr>
        <p:sp>
          <p:nvSpPr>
            <p:cNvPr id="39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0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426411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8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5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5" grpId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-1" y="1651830"/>
            <a:ext cx="9144000" cy="1814777"/>
            <a:chOff x="170694" y="177982"/>
            <a:chExt cx="3936003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3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 smtClean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04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023681" y="2168447"/>
            <a:ext cx="5050408" cy="62325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项目方行为及思考判断</a:t>
            </a:r>
            <a:endParaRPr lang="en-GB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1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2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4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5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17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8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20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3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475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5343984" y="2269458"/>
            <a:ext cx="2614124" cy="483288"/>
            <a:chOff x="7125311" y="3386950"/>
            <a:chExt cx="3485499" cy="644384"/>
          </a:xfrm>
        </p:grpSpPr>
        <p:sp>
          <p:nvSpPr>
            <p:cNvPr id="7" name="Shape 533"/>
            <p:cNvSpPr/>
            <p:nvPr/>
          </p:nvSpPr>
          <p:spPr>
            <a:xfrm>
              <a:off x="7465374" y="3386950"/>
              <a:ext cx="3145436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" name="Shape 534"/>
            <p:cNvSpPr/>
            <p:nvPr/>
          </p:nvSpPr>
          <p:spPr>
            <a:xfrm>
              <a:off x="7125311" y="3386950"/>
              <a:ext cx="345204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9340"/>
                  </a:lnTo>
                  <a:lnTo>
                    <a:pt x="0" y="13486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1159320" y="2269458"/>
            <a:ext cx="2620452" cy="483288"/>
            <a:chOff x="1545760" y="3386950"/>
            <a:chExt cx="3493936" cy="644384"/>
          </a:xfrm>
        </p:grpSpPr>
        <p:sp>
          <p:nvSpPr>
            <p:cNvPr id="10" name="Shape 536"/>
            <p:cNvSpPr/>
            <p:nvPr/>
          </p:nvSpPr>
          <p:spPr>
            <a:xfrm>
              <a:off x="4694491" y="3386950"/>
              <a:ext cx="345205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9340"/>
                  </a:lnTo>
                  <a:lnTo>
                    <a:pt x="21600" y="13486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Shape 537"/>
            <p:cNvSpPr/>
            <p:nvPr/>
          </p:nvSpPr>
          <p:spPr>
            <a:xfrm>
              <a:off x="1545760" y="3386950"/>
              <a:ext cx="3151081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Group 14"/>
          <p:cNvGrpSpPr/>
          <p:nvPr/>
        </p:nvGrpSpPr>
        <p:grpSpPr>
          <a:xfrm>
            <a:off x="5079491" y="1199715"/>
            <a:ext cx="2880085" cy="645054"/>
            <a:chOff x="6772654" y="2152648"/>
            <a:chExt cx="3840113" cy="860072"/>
          </a:xfrm>
        </p:grpSpPr>
        <p:sp>
          <p:nvSpPr>
            <p:cNvPr id="13" name="Shape 539"/>
            <p:cNvSpPr/>
            <p:nvPr/>
          </p:nvSpPr>
          <p:spPr>
            <a:xfrm>
              <a:off x="7289045" y="2152648"/>
              <a:ext cx="3323722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Shape 540"/>
            <p:cNvSpPr/>
            <p:nvPr/>
          </p:nvSpPr>
          <p:spPr>
            <a:xfrm>
              <a:off x="6772654" y="2152648"/>
              <a:ext cx="516147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9997"/>
                  </a:lnTo>
                  <a:lnTo>
                    <a:pt x="2792" y="21600"/>
                  </a:lnTo>
                  <a:lnTo>
                    <a:pt x="21600" y="16183"/>
                  </a:lnTo>
                  <a:cubicBezTo>
                    <a:pt x="21600" y="16183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" name="Group 18"/>
          <p:cNvGrpSpPr/>
          <p:nvPr/>
        </p:nvGrpSpPr>
        <p:grpSpPr>
          <a:xfrm>
            <a:off x="1159320" y="1199715"/>
            <a:ext cx="2890361" cy="645054"/>
            <a:chOff x="1545760" y="2152648"/>
            <a:chExt cx="3853814" cy="860072"/>
          </a:xfrm>
        </p:grpSpPr>
        <p:sp>
          <p:nvSpPr>
            <p:cNvPr id="16" name="Shape 542"/>
            <p:cNvSpPr/>
            <p:nvPr/>
          </p:nvSpPr>
          <p:spPr>
            <a:xfrm>
              <a:off x="1545760" y="2152648"/>
              <a:ext cx="3344236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Shape 543"/>
            <p:cNvSpPr/>
            <p:nvPr/>
          </p:nvSpPr>
          <p:spPr>
            <a:xfrm>
              <a:off x="4883415" y="2152648"/>
              <a:ext cx="516159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19997"/>
                  </a:lnTo>
                  <a:lnTo>
                    <a:pt x="18808" y="21600"/>
                  </a:lnTo>
                  <a:lnTo>
                    <a:pt x="0" y="16183"/>
                  </a:lnTo>
                  <a:cubicBezTo>
                    <a:pt x="0" y="1618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Group 21"/>
          <p:cNvGrpSpPr/>
          <p:nvPr/>
        </p:nvGrpSpPr>
        <p:grpSpPr>
          <a:xfrm>
            <a:off x="5070045" y="3219777"/>
            <a:ext cx="2902381" cy="645054"/>
            <a:chOff x="6760059" y="4457519"/>
            <a:chExt cx="3869841" cy="860072"/>
          </a:xfrm>
        </p:grpSpPr>
        <p:sp>
          <p:nvSpPr>
            <p:cNvPr id="19" name="Shape 545"/>
            <p:cNvSpPr/>
            <p:nvPr/>
          </p:nvSpPr>
          <p:spPr>
            <a:xfrm>
              <a:off x="7276450" y="4671632"/>
              <a:ext cx="3353450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Shape 546"/>
            <p:cNvSpPr/>
            <p:nvPr/>
          </p:nvSpPr>
          <p:spPr>
            <a:xfrm>
              <a:off x="6760059" y="4457519"/>
              <a:ext cx="516158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03"/>
                  </a:lnTo>
                  <a:lnTo>
                    <a:pt x="2791" y="0"/>
                  </a:lnTo>
                  <a:lnTo>
                    <a:pt x="21600" y="5417"/>
                  </a:lnTo>
                  <a:cubicBezTo>
                    <a:pt x="21600" y="5417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1159320" y="3219777"/>
            <a:ext cx="2890356" cy="645054"/>
            <a:chOff x="1545760" y="4457519"/>
            <a:chExt cx="3853808" cy="860072"/>
          </a:xfrm>
        </p:grpSpPr>
        <p:sp>
          <p:nvSpPr>
            <p:cNvPr id="22" name="Shape 548"/>
            <p:cNvSpPr/>
            <p:nvPr/>
          </p:nvSpPr>
          <p:spPr>
            <a:xfrm>
              <a:off x="1545760" y="4671632"/>
              <a:ext cx="3336278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Shape 549"/>
            <p:cNvSpPr/>
            <p:nvPr/>
          </p:nvSpPr>
          <p:spPr>
            <a:xfrm>
              <a:off x="4883415" y="4457519"/>
              <a:ext cx="516153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03"/>
                  </a:lnTo>
                  <a:lnTo>
                    <a:pt x="18808" y="0"/>
                  </a:lnTo>
                  <a:lnTo>
                    <a:pt x="0" y="5417"/>
                  </a:lnTo>
                  <a:cubicBezTo>
                    <a:pt x="0" y="5417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4" name="Shape 558"/>
          <p:cNvSpPr/>
          <p:nvPr/>
        </p:nvSpPr>
        <p:spPr>
          <a:xfrm>
            <a:off x="1159903" y="1374343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Shape 562"/>
          <p:cNvSpPr/>
          <p:nvPr/>
        </p:nvSpPr>
        <p:spPr>
          <a:xfrm>
            <a:off x="1159903" y="2445497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Shape 566"/>
          <p:cNvSpPr/>
          <p:nvPr/>
        </p:nvSpPr>
        <p:spPr>
          <a:xfrm>
            <a:off x="1159903" y="3565846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Shape 568"/>
          <p:cNvSpPr/>
          <p:nvPr/>
        </p:nvSpPr>
        <p:spPr>
          <a:xfrm>
            <a:off x="7814476" y="1374343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Shape 572"/>
          <p:cNvSpPr/>
          <p:nvPr/>
        </p:nvSpPr>
        <p:spPr>
          <a:xfrm>
            <a:off x="7814476" y="2445497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Shape 576"/>
          <p:cNvSpPr/>
          <p:nvPr/>
        </p:nvSpPr>
        <p:spPr>
          <a:xfrm>
            <a:off x="7814476" y="3565846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857879" y="200199"/>
            <a:ext cx="2998241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项目方行为及思考判断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 Placeholder 12"/>
          <p:cNvSpPr txBox="1">
            <a:spLocks/>
          </p:cNvSpPr>
          <p:nvPr/>
        </p:nvSpPr>
        <p:spPr>
          <a:xfrm>
            <a:off x="1461465" y="1297769"/>
            <a:ext cx="2588211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白皮书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 Placeholder 12"/>
          <p:cNvSpPr txBox="1">
            <a:spLocks/>
          </p:cNvSpPr>
          <p:nvPr/>
        </p:nvSpPr>
        <p:spPr>
          <a:xfrm>
            <a:off x="1461465" y="2403281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Github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开源代码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Text Placeholder 12"/>
          <p:cNvSpPr txBox="1">
            <a:spLocks/>
          </p:cNvSpPr>
          <p:nvPr/>
        </p:nvSpPr>
        <p:spPr>
          <a:xfrm>
            <a:off x="1500187" y="3513762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代币的分配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Text Placeholder 12"/>
          <p:cNvSpPr txBox="1">
            <a:spLocks/>
          </p:cNvSpPr>
          <p:nvPr/>
        </p:nvSpPr>
        <p:spPr>
          <a:xfrm>
            <a:off x="5660202" y="1335870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TIP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打赏取消</a:t>
            </a:r>
            <a:endParaRPr lang="en-GB" altLang="zh-CN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 Placeholder 12"/>
          <p:cNvSpPr txBox="1">
            <a:spLocks/>
          </p:cNvSpPr>
          <p:nvPr/>
        </p:nvSpPr>
        <p:spPr>
          <a:xfrm>
            <a:off x="5733588" y="2385402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项目方卖币行为</a:t>
            </a:r>
            <a:endParaRPr lang="en-GB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Placeholder 12"/>
          <p:cNvSpPr txBox="1">
            <a:spLocks/>
          </p:cNvSpPr>
          <p:nvPr/>
        </p:nvSpPr>
        <p:spPr>
          <a:xfrm>
            <a:off x="5660201" y="3513762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项目方其他行为</a:t>
            </a:r>
            <a:endParaRPr lang="en-GB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Text Placeholder 12"/>
          <p:cNvSpPr txBox="1">
            <a:spLocks/>
          </p:cNvSpPr>
          <p:nvPr/>
        </p:nvSpPr>
        <p:spPr>
          <a:xfrm>
            <a:off x="1233863" y="1683002"/>
            <a:ext cx="2416457" cy="586456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白皮书没有华丽的包装，就是简单的包含应用场景，商业模型，还有大篇幅的技术代码说明，更像是一个搞技术的人写的技术说明书</a:t>
            </a:r>
            <a:endParaRPr lang="en-US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Text Placeholder 12"/>
          <p:cNvSpPr txBox="1">
            <a:spLocks/>
          </p:cNvSpPr>
          <p:nvPr/>
        </p:nvSpPr>
        <p:spPr>
          <a:xfrm>
            <a:off x="1258482" y="2780970"/>
            <a:ext cx="2259076" cy="599391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从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2020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11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月就开始上传代码，陆陆续续到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2021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月才上线，开发的时间就用了将近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年，不是一个复制的公链项目</a:t>
            </a:r>
            <a:endParaRPr lang="en-US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Text Placeholder 12"/>
          <p:cNvSpPr txBox="1">
            <a:spLocks/>
          </p:cNvSpPr>
          <p:nvPr/>
        </p:nvSpPr>
        <p:spPr>
          <a:xfrm>
            <a:off x="1258483" y="4028104"/>
            <a:ext cx="2308416" cy="411971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项目方手中没有币，项目启动的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2100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万枚，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1050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枚放博饼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LP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底池，并且私钥丢弃，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1050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枚用于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DPOS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治理，公平宣发</a:t>
            </a:r>
            <a:endParaRPr lang="zh-CN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Text Placeholder 12"/>
          <p:cNvSpPr txBox="1">
            <a:spLocks/>
          </p:cNvSpPr>
          <p:nvPr/>
        </p:nvSpPr>
        <p:spPr>
          <a:xfrm>
            <a:off x="5499333" y="1749821"/>
            <a:ext cx="2431098" cy="45281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价格不断下跌到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0.5U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，各方大佬陆续离场，智能链上线，各方大佬重新看到希望，重新组织会议准备大干，结果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TIP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打赏取消，这种行为说明项目方不想让价格上行</a:t>
            </a:r>
            <a:endParaRPr lang="en-US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Text Placeholder 12"/>
          <p:cNvSpPr txBox="1">
            <a:spLocks/>
          </p:cNvSpPr>
          <p:nvPr/>
        </p:nvSpPr>
        <p:spPr>
          <a:xfrm>
            <a:off x="5602887" y="2893677"/>
            <a:ext cx="2327544" cy="39427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项目方卖币基本都在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低价位，按理说，每天有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6000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枚中的大部分，从项目开始就开源天天卖，为什么没有这么做，而在低价天天砸盘</a:t>
            </a:r>
            <a:endParaRPr lang="en-US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Text Placeholder 12"/>
          <p:cNvSpPr txBox="1">
            <a:spLocks/>
          </p:cNvSpPr>
          <p:nvPr/>
        </p:nvSpPr>
        <p:spPr>
          <a:xfrm>
            <a:off x="5585772" y="3946467"/>
            <a:ext cx="2407580" cy="575244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800" b="0" kern="1200" baseline="0">
                <a:solidFill>
                  <a:sysClr val="windowText" lastClr="000000"/>
                </a:solidFill>
                <a:latin typeface="Aller Light" panose="02000503000000020004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、没有用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DPOS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的投票权去进行投票获取大额利益；</a:t>
            </a:r>
            <a:endParaRPr lang="en-US" altLang="zh-CN" sz="1000" b="1" dirty="0" smtClean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  <a:p>
            <a:pPr algn="l"/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、对于</a:t>
            </a:r>
            <a:r>
              <a:rPr lang="en-US" altLang="zh-CN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BSC</a:t>
            </a:r>
            <a:r>
              <a:rPr lang="zh-CN" altLang="en-US" sz="10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链上原有的币为何没动。</a:t>
            </a:r>
            <a:endParaRPr lang="en-US" altLang="zh-CN" sz="10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3566899" y="1530018"/>
            <a:ext cx="1997947" cy="1997946"/>
            <a:chOff x="3566899" y="1605909"/>
            <a:chExt cx="1997947" cy="1997946"/>
          </a:xfrm>
        </p:grpSpPr>
        <p:sp>
          <p:nvSpPr>
            <p:cNvPr id="30" name="Shape 551"/>
            <p:cNvSpPr/>
            <p:nvPr/>
          </p:nvSpPr>
          <p:spPr>
            <a:xfrm>
              <a:off x="3566899" y="1605909"/>
              <a:ext cx="1997947" cy="1997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3699991" y="1747171"/>
              <a:ext cx="1728790" cy="17287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 smtClean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项目方</a:t>
              </a:r>
              <a:endParaRPr lang="en-US" altLang="zh-CN" sz="2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 smtClean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行为及思考判断</a:t>
              </a:r>
              <a:endParaRPr lang="zh-CN" altLang="en-US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3391993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5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5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95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45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95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45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9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45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9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45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95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45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95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45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95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45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95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45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/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-1" y="1651830"/>
            <a:ext cx="9144000" cy="1814777"/>
            <a:chOff x="170694" y="177982"/>
            <a:chExt cx="3936003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3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 smtClean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05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3023681" y="2168447"/>
            <a:ext cx="5050408" cy="62325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 结</a:t>
            </a:r>
            <a:endParaRPr lang="en-GB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1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2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4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5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17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8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20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3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92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867224" y="915566"/>
            <a:ext cx="2256285" cy="504056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总结</a:t>
            </a: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643513"/>
            <a:ext cx="6048672" cy="3393239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FSV </a:t>
            </a:r>
            <a:r>
              <a:rPr lang="zh-CN" altLang="en-US" dirty="0" smtClean="0"/>
              <a:t>星际视频公链，是一条真正有技术有应用模式先进的公链，未来的应用非常宽广，可朔性也非常强，是具有做成巨无霸的基因的；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、项目不存在崩盘跑路的问题，没有生死的问题，只有快慢的问题，是一个长久可持续的项目（年为单位），目前已经进入很有竞争优势的价位周期，不管是个人还是应用方，介入的性价比都非常高；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V</a:t>
            </a:r>
            <a:r>
              <a:rPr lang="zh-CN" altLang="en-US" dirty="0" smtClean="0"/>
              <a:t>链作为依托于</a:t>
            </a:r>
            <a:r>
              <a:rPr lang="en-US" altLang="zh-CN" dirty="0" smtClean="0"/>
              <a:t>FSV</a:t>
            </a:r>
            <a:r>
              <a:rPr lang="zh-CN" altLang="en-US" dirty="0"/>
              <a:t>公</a:t>
            </a:r>
            <a:r>
              <a:rPr lang="zh-CN" altLang="en-US" dirty="0" smtClean="0"/>
              <a:t>链的重要应用，</a:t>
            </a:r>
            <a:r>
              <a:rPr lang="zh-CN" altLang="en-US" dirty="0"/>
              <a:t>赋能于</a:t>
            </a:r>
            <a:r>
              <a:rPr lang="en-US" altLang="zh-CN" dirty="0"/>
              <a:t>FSV</a:t>
            </a:r>
            <a:r>
              <a:rPr lang="zh-CN" altLang="en-US" dirty="0"/>
              <a:t>，</a:t>
            </a:r>
          </a:p>
          <a:p>
            <a:r>
              <a:rPr lang="zh-CN" altLang="en-US" dirty="0" smtClean="0"/>
              <a:t>已经给</a:t>
            </a:r>
            <a:r>
              <a:rPr lang="en-US" altLang="zh-CN" dirty="0" smtClean="0"/>
              <a:t>FSV</a:t>
            </a:r>
            <a:r>
              <a:rPr lang="zh-CN" altLang="en-US" dirty="0" smtClean="0"/>
              <a:t>注入了相当的活力，我们作为</a:t>
            </a:r>
            <a:r>
              <a:rPr lang="en-US" altLang="zh-CN" dirty="0" smtClean="0"/>
              <a:t>V</a:t>
            </a:r>
            <a:r>
              <a:rPr lang="zh-CN" altLang="en-US" dirty="0" smtClean="0"/>
              <a:t>链社区的一员，只要大家齐心合力，我想没有什么事做不成。</a:t>
            </a:r>
            <a:endParaRPr lang="zh-CN" altLang="en-US" dirty="0"/>
          </a:p>
        </p:txBody>
      </p:sp>
      <p:sp>
        <p:nvSpPr>
          <p:cNvPr id="11" name="Parallelogram 21"/>
          <p:cNvSpPr/>
          <p:nvPr/>
        </p:nvSpPr>
        <p:spPr>
          <a:xfrm>
            <a:off x="7136070" y="-2866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22"/>
          <p:cNvSpPr/>
          <p:nvPr/>
        </p:nvSpPr>
        <p:spPr>
          <a:xfrm>
            <a:off x="7596336" y="1536767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直接连接符 12"/>
          <p:cNvCxnSpPr/>
          <p:nvPr/>
        </p:nvCxnSpPr>
        <p:spPr>
          <a:xfrm>
            <a:off x="978872" y="1544039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>
            <a:off x="6152189" y="1077866"/>
            <a:ext cx="341135" cy="341756"/>
            <a:chOff x="6084168" y="1274820"/>
            <a:chExt cx="432048" cy="432834"/>
          </a:xfrm>
        </p:grpSpPr>
        <p:sp>
          <p:nvSpPr>
            <p:cNvPr id="27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8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166969" y="1078093"/>
            <a:ext cx="341135" cy="341135"/>
            <a:chOff x="4788024" y="1275213"/>
            <a:chExt cx="432048" cy="432048"/>
          </a:xfrm>
        </p:grpSpPr>
        <p:sp>
          <p:nvSpPr>
            <p:cNvPr id="30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1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670405" y="1077866"/>
            <a:ext cx="341755" cy="341756"/>
            <a:chOff x="5436096" y="1274820"/>
            <a:chExt cx="432833" cy="432834"/>
          </a:xfrm>
        </p:grpSpPr>
        <p:sp>
          <p:nvSpPr>
            <p:cNvPr id="33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4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158237" y="1077866"/>
            <a:ext cx="341755" cy="341756"/>
            <a:chOff x="3491880" y="1274820"/>
            <a:chExt cx="432833" cy="432834"/>
          </a:xfrm>
        </p:grpSpPr>
        <p:sp>
          <p:nvSpPr>
            <p:cNvPr id="36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7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662293" y="1077866"/>
            <a:ext cx="341755" cy="341756"/>
            <a:chOff x="4139952" y="1274820"/>
            <a:chExt cx="432833" cy="432834"/>
          </a:xfrm>
        </p:grpSpPr>
        <p:sp>
          <p:nvSpPr>
            <p:cNvPr id="39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0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92366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8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5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5" grpId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491880" y="1901035"/>
            <a:ext cx="5141491" cy="502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32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汇报完毕 感谢观看</a:t>
            </a: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3826314" y="2569318"/>
            <a:ext cx="4807056" cy="322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项目分析汇报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3" name="直接连接符 5"/>
          <p:cNvCxnSpPr>
            <a:cxnSpLocks noChangeShapeType="1"/>
          </p:cNvCxnSpPr>
          <p:nvPr/>
        </p:nvCxnSpPr>
        <p:spPr bwMode="auto">
          <a:xfrm flipH="1">
            <a:off x="3923928" y="2486603"/>
            <a:ext cx="4617801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矩形 9"/>
          <p:cNvSpPr>
            <a:spLocks noChangeArrowheads="1"/>
          </p:cNvSpPr>
          <p:nvPr/>
        </p:nvSpPr>
        <p:spPr bwMode="auto">
          <a:xfrm>
            <a:off x="8727444" y="1898129"/>
            <a:ext cx="416556" cy="160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68557" tIns="34279" rIns="68557" bIns="34279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8120850" y="3071925"/>
            <a:ext cx="432048" cy="432834"/>
            <a:chOff x="6084168" y="1274820"/>
            <a:chExt cx="432048" cy="432834"/>
          </a:xfrm>
        </p:grpSpPr>
        <p:sp>
          <p:nvSpPr>
            <p:cNvPr id="21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2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6824706" y="3072318"/>
            <a:ext cx="432048" cy="432048"/>
            <a:chOff x="4788024" y="1275213"/>
            <a:chExt cx="432048" cy="432048"/>
          </a:xfrm>
        </p:grpSpPr>
        <p:sp>
          <p:nvSpPr>
            <p:cNvPr id="28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9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7472778" y="3071925"/>
            <a:ext cx="432833" cy="432834"/>
            <a:chOff x="5436096" y="1274820"/>
            <a:chExt cx="432833" cy="432834"/>
          </a:xfrm>
        </p:grpSpPr>
        <p:sp>
          <p:nvSpPr>
            <p:cNvPr id="3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2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5528562" y="3071925"/>
            <a:ext cx="432833" cy="432834"/>
            <a:chOff x="3491880" y="1274820"/>
            <a:chExt cx="432833" cy="432834"/>
          </a:xfrm>
        </p:grpSpPr>
        <p:sp>
          <p:nvSpPr>
            <p:cNvPr id="34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5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176634" y="3071925"/>
            <a:ext cx="432833" cy="432834"/>
            <a:chOff x="4139952" y="1274820"/>
            <a:chExt cx="432833" cy="432834"/>
          </a:xfrm>
        </p:grpSpPr>
        <p:sp>
          <p:nvSpPr>
            <p:cNvPr id="37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8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738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5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13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  <p:bldP spid="12" grpId="0"/>
      <p:bldP spid="14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>
            <a:spLocks/>
          </p:cNvSpPr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组合 44"/>
          <p:cNvGrpSpPr/>
          <p:nvPr/>
        </p:nvGrpSpPr>
        <p:grpSpPr>
          <a:xfrm>
            <a:off x="2339753" y="1419622"/>
            <a:ext cx="894259" cy="489631"/>
            <a:chOff x="2215144" y="927951"/>
            <a:chExt cx="1244730" cy="897673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927951"/>
              <a:ext cx="1066799" cy="816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339753" y="2099236"/>
            <a:ext cx="894259" cy="504163"/>
            <a:chOff x="2215144" y="1952311"/>
            <a:chExt cx="1244730" cy="924318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1952311"/>
              <a:ext cx="1066799" cy="816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339753" y="2801084"/>
            <a:ext cx="894259" cy="496081"/>
            <a:chOff x="2215144" y="3018134"/>
            <a:chExt cx="1244730" cy="909499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018134"/>
              <a:ext cx="1066799" cy="8165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2339753" y="3483574"/>
            <a:ext cx="894259" cy="508134"/>
            <a:chOff x="2215144" y="4047039"/>
            <a:chExt cx="1244730" cy="931598"/>
          </a:xfrm>
        </p:grpSpPr>
        <p:sp>
          <p:nvSpPr>
            <p:cNvPr id="55" name="平行四边形 54"/>
            <p:cNvSpPr/>
            <p:nvPr/>
          </p:nvSpPr>
          <p:spPr>
            <a:xfrm>
              <a:off x="2215144" y="4135856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6" name="文本框 12"/>
            <p:cNvSpPr txBox="1"/>
            <p:nvPr/>
          </p:nvSpPr>
          <p:spPr>
            <a:xfrm>
              <a:off x="2393075" y="4047039"/>
              <a:ext cx="1066799" cy="816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3019006" y="1432933"/>
            <a:ext cx="3857250" cy="459690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altLang="zh-CN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FSV</a:t>
              </a:r>
              <a:r>
                <a:rPr lang="zh-CN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项目简介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3019006" y="2127086"/>
            <a:ext cx="3857250" cy="459690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如何判定</a:t>
              </a:r>
              <a:r>
                <a:rPr lang="en-US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FSV</a:t>
              </a:r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是真公链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3019006" y="2821238"/>
            <a:ext cx="3857250" cy="459690"/>
            <a:chOff x="4315150" y="2341731"/>
            <a:chExt cx="3857250" cy="540057"/>
          </a:xfrm>
        </p:grpSpPr>
        <p:sp>
          <p:nvSpPr>
            <p:cNvPr id="67" name="矩形 66"/>
            <p:cNvSpPr/>
            <p:nvPr/>
          </p:nvSpPr>
          <p:spPr>
            <a:xfrm>
              <a:off x="4841197" y="2424395"/>
              <a:ext cx="2827146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GB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FSV</a:t>
              </a:r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的项目亮点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3019006" y="3515391"/>
            <a:ext cx="3857250" cy="459690"/>
            <a:chOff x="4315150" y="3035884"/>
            <a:chExt cx="3857250" cy="540057"/>
          </a:xfrm>
        </p:grpSpPr>
        <p:sp>
          <p:nvSpPr>
            <p:cNvPr id="70" name="矩形 69"/>
            <p:cNvSpPr/>
            <p:nvPr/>
          </p:nvSpPr>
          <p:spPr>
            <a:xfrm>
              <a:off x="4841196" y="3118548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项目方行为及思考判断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" name="平行四边形 70"/>
            <p:cNvSpPr/>
            <p:nvPr/>
          </p:nvSpPr>
          <p:spPr>
            <a:xfrm>
              <a:off x="4315150" y="3035884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7956376" y="490833"/>
            <a:ext cx="432048" cy="432834"/>
            <a:chOff x="6084168" y="1274820"/>
            <a:chExt cx="432048" cy="432834"/>
          </a:xfrm>
        </p:grpSpPr>
        <p:sp>
          <p:nvSpPr>
            <p:cNvPr id="35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6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6660232" y="491226"/>
            <a:ext cx="432048" cy="432048"/>
            <a:chOff x="4788024" y="1275213"/>
            <a:chExt cx="432048" cy="432048"/>
          </a:xfrm>
        </p:grpSpPr>
        <p:sp>
          <p:nvSpPr>
            <p:cNvPr id="38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39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7308304" y="490833"/>
            <a:ext cx="432833" cy="432834"/>
            <a:chOff x="5436096" y="1274820"/>
            <a:chExt cx="432833" cy="432834"/>
          </a:xfrm>
        </p:grpSpPr>
        <p:sp>
          <p:nvSpPr>
            <p:cNvPr id="4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2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5364088" y="490833"/>
            <a:ext cx="432833" cy="432834"/>
            <a:chOff x="3491880" y="1274820"/>
            <a:chExt cx="432833" cy="432834"/>
          </a:xfrm>
        </p:grpSpPr>
        <p:sp>
          <p:nvSpPr>
            <p:cNvPr id="75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6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6012160" y="490833"/>
            <a:ext cx="432833" cy="432834"/>
            <a:chOff x="4139952" y="1274820"/>
            <a:chExt cx="432833" cy="432834"/>
          </a:xfrm>
        </p:grpSpPr>
        <p:sp>
          <p:nvSpPr>
            <p:cNvPr id="78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79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339753" y="4210670"/>
            <a:ext cx="894259" cy="523220"/>
            <a:chOff x="2215144" y="4047039"/>
            <a:chExt cx="1244730" cy="959256"/>
          </a:xfrm>
        </p:grpSpPr>
        <p:sp>
          <p:nvSpPr>
            <p:cNvPr id="58" name="平行四边形 57"/>
            <p:cNvSpPr/>
            <p:nvPr/>
          </p:nvSpPr>
          <p:spPr>
            <a:xfrm>
              <a:off x="2215144" y="4135856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9" name="文本框 12"/>
            <p:cNvSpPr txBox="1"/>
            <p:nvPr/>
          </p:nvSpPr>
          <p:spPr>
            <a:xfrm>
              <a:off x="2393075" y="4047039"/>
              <a:ext cx="1066799" cy="959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olidFill>
                    <a:schemeClr val="bg1"/>
                  </a:solidFill>
                  <a:latin typeface="Impact" panose="020B0806030902050204" pitchFamily="34" charset="0"/>
                </a:rPr>
                <a:t>05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3019006" y="4242486"/>
            <a:ext cx="3857250" cy="459690"/>
            <a:chOff x="4315150" y="3035884"/>
            <a:chExt cx="3857250" cy="540057"/>
          </a:xfrm>
        </p:grpSpPr>
        <p:sp>
          <p:nvSpPr>
            <p:cNvPr id="73" name="矩形 72"/>
            <p:cNvSpPr/>
            <p:nvPr/>
          </p:nvSpPr>
          <p:spPr>
            <a:xfrm>
              <a:off x="4841196" y="3118548"/>
              <a:ext cx="2827147" cy="406783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总结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平行四边形 73"/>
            <p:cNvSpPr/>
            <p:nvPr/>
          </p:nvSpPr>
          <p:spPr>
            <a:xfrm>
              <a:off x="4315150" y="3035884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933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flip dir="r"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3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800"/>
                            </p:stCondLst>
                            <p:childTnLst>
                              <p:par>
                                <p:cTn id="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3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800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3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01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66720" y="2237094"/>
            <a:ext cx="5050408" cy="62325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en-US" altLang="zh-CN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FSV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项目简介</a:t>
            </a:r>
            <a:endParaRPr lang="en-GB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019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应用场景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248162"/>
            <a:ext cx="7345680" cy="1395596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625" y="1491630"/>
            <a:ext cx="6750750" cy="886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区块链已经提出很多年了，虽然前景无比宽广，但因技术发展的极限性，真正能落地应用的项目少之又少，空气币大行其道，伪概念层出不穷，而</a:t>
            </a:r>
            <a:r>
              <a:rPr lang="en-US" altLang="zh-CN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FSV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横空出世，</a:t>
            </a:r>
            <a:r>
              <a:rPr lang="zh-CN" altLang="en-US" sz="16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天生为应用而生</a:t>
            </a: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，具备广阔的应用场景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。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03598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2400102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Freeform 5"/>
          <p:cNvSpPr>
            <a:spLocks/>
          </p:cNvSpPr>
          <p:nvPr/>
        </p:nvSpPr>
        <p:spPr bwMode="auto">
          <a:xfrm>
            <a:off x="3004976" y="3003798"/>
            <a:ext cx="1467988" cy="1323555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03848" y="3111577"/>
            <a:ext cx="1080120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800" b="1" dirty="0" smtClean="0"/>
              <a:t>整合全球碎片化</a:t>
            </a:r>
            <a:r>
              <a:rPr lang="en-US" altLang="zh-CN" sz="1800" b="1" dirty="0" smtClean="0"/>
              <a:t>PC</a:t>
            </a:r>
            <a:r>
              <a:rPr lang="zh-CN" altLang="en-US" sz="1800" b="1" dirty="0" smtClean="0"/>
              <a:t>端硬盘空间和带宽</a:t>
            </a:r>
            <a:endParaRPr lang="zh-CN" altLang="en-US" sz="1800" b="1" dirty="0"/>
          </a:p>
        </p:txBody>
      </p:sp>
      <p:sp>
        <p:nvSpPr>
          <p:cNvPr id="44" name="Freeform 5"/>
          <p:cNvSpPr>
            <a:spLocks/>
          </p:cNvSpPr>
          <p:nvPr/>
        </p:nvSpPr>
        <p:spPr bwMode="auto">
          <a:xfrm>
            <a:off x="1410924" y="3003798"/>
            <a:ext cx="1467988" cy="1323555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45" name="Freeform 5"/>
          <p:cNvSpPr>
            <a:spLocks/>
          </p:cNvSpPr>
          <p:nvPr/>
        </p:nvSpPr>
        <p:spPr bwMode="auto">
          <a:xfrm>
            <a:off x="4599028" y="3003798"/>
            <a:ext cx="1467988" cy="1323555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46" name="Freeform 5"/>
          <p:cNvSpPr>
            <a:spLocks/>
          </p:cNvSpPr>
          <p:nvPr/>
        </p:nvSpPr>
        <p:spPr bwMode="auto">
          <a:xfrm>
            <a:off x="6193080" y="3003798"/>
            <a:ext cx="1467988" cy="1323555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660400" y="3371365"/>
            <a:ext cx="96903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800" b="1" dirty="0" smtClean="0"/>
              <a:t>链上视频发布平台</a:t>
            </a:r>
            <a:endParaRPr lang="zh-CN" altLang="en-US" sz="1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4848504" y="3250076"/>
            <a:ext cx="969036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800" b="1" dirty="0" smtClean="0"/>
              <a:t>为商家赋能，为企业脱困</a:t>
            </a:r>
            <a:endParaRPr lang="zh-CN" altLang="en-US" sz="18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442556" y="3385904"/>
            <a:ext cx="96903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1800" b="1" dirty="0" smtClean="0"/>
              <a:t>链下扫码</a:t>
            </a:r>
            <a:endParaRPr lang="en-US" altLang="zh-CN" sz="1800" b="1" dirty="0" smtClean="0"/>
          </a:p>
          <a:p>
            <a:pPr algn="ctr"/>
            <a:r>
              <a:rPr lang="zh-CN" altLang="en-US" sz="1800" b="1" dirty="0"/>
              <a:t>链</a:t>
            </a:r>
            <a:r>
              <a:rPr lang="zh-CN" altLang="en-US" sz="1800" b="1" dirty="0" smtClean="0"/>
              <a:t>上支付</a:t>
            </a:r>
            <a:endParaRPr lang="zh-CN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16581312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65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39" grpId="0"/>
      <p:bldP spid="40" grpId="0" animBg="1"/>
      <p:bldP spid="41" grpId="0" animBg="1"/>
      <p:bldP spid="42" grpId="0" animBg="1"/>
      <p:bldP spid="43" grpId="0"/>
      <p:bldP spid="44" grpId="0" animBg="1"/>
      <p:bldP spid="45" grpId="0" animBg="1"/>
      <p:bldP spid="46" grpId="0" animBg="1"/>
      <p:bldP spid="47" grpId="0"/>
      <p:bldP spid="48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应用价值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2822029" y="3972243"/>
            <a:ext cx="175604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4578077" y="3972243"/>
            <a:ext cx="175604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rot="16200000" flipV="1">
            <a:off x="3700055" y="3094220"/>
            <a:ext cx="175604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2700000" flipH="1">
            <a:off x="3079195" y="3351386"/>
            <a:ext cx="175604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rot="18900000">
            <a:off x="4320911" y="3351386"/>
            <a:ext cx="175604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椭圆 15"/>
          <p:cNvSpPr/>
          <p:nvPr/>
        </p:nvSpPr>
        <p:spPr>
          <a:xfrm>
            <a:off x="1619672" y="3424708"/>
            <a:ext cx="1067456" cy="10842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274" tIns="56136" rIns="112274" bIns="56136"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689817" y="3630578"/>
            <a:ext cx="890944" cy="605811"/>
          </a:xfrm>
          <a:prstGeom prst="rect">
            <a:avLst/>
          </a:prstGeom>
          <a:noFill/>
        </p:spPr>
        <p:txBody>
          <a:bodyPr wrap="square" lIns="112274" tIns="56136" rIns="112274" bIns="56136" rtlCol="0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生态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3453144" y="2663168"/>
            <a:ext cx="2237712" cy="2948289"/>
            <a:chOff x="3815003" y="3087488"/>
            <a:chExt cx="2237712" cy="2948289"/>
          </a:xfrm>
        </p:grpSpPr>
        <p:sp>
          <p:nvSpPr>
            <p:cNvPr id="19" name="椭圆 18"/>
            <p:cNvSpPr/>
            <p:nvPr/>
          </p:nvSpPr>
          <p:spPr>
            <a:xfrm>
              <a:off x="3993415" y="3271064"/>
              <a:ext cx="1872208" cy="187220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3815003" y="3087488"/>
              <a:ext cx="2237712" cy="2948289"/>
              <a:chOff x="3692888" y="2889538"/>
              <a:chExt cx="2473262" cy="3258636"/>
            </a:xfrm>
          </p:grpSpPr>
          <p:sp>
            <p:nvSpPr>
              <p:cNvPr id="21" name="椭圆 4"/>
              <p:cNvSpPr/>
              <p:nvPr/>
            </p:nvSpPr>
            <p:spPr>
              <a:xfrm>
                <a:off x="3692888" y="2889538"/>
                <a:ext cx="2473262" cy="2473262"/>
              </a:xfrm>
              <a:custGeom>
                <a:avLst/>
                <a:gdLst/>
                <a:ahLst/>
                <a:cxnLst/>
                <a:rect l="l" t="t" r="r" b="b"/>
                <a:pathLst>
                  <a:path w="2473262" h="2473262">
                    <a:moveTo>
                      <a:pt x="1236631" y="235688"/>
                    </a:moveTo>
                    <a:cubicBezTo>
                      <a:pt x="683825" y="235688"/>
                      <a:pt x="235688" y="683825"/>
                      <a:pt x="235688" y="1236631"/>
                    </a:cubicBezTo>
                    <a:cubicBezTo>
                      <a:pt x="235688" y="1789437"/>
                      <a:pt x="683825" y="2237574"/>
                      <a:pt x="1236631" y="2237574"/>
                    </a:cubicBezTo>
                    <a:cubicBezTo>
                      <a:pt x="1789437" y="2237574"/>
                      <a:pt x="2237574" y="1789437"/>
                      <a:pt x="2237574" y="1236631"/>
                    </a:cubicBezTo>
                    <a:cubicBezTo>
                      <a:pt x="2237574" y="683825"/>
                      <a:pt x="1789437" y="235688"/>
                      <a:pt x="1236631" y="235688"/>
                    </a:cubicBezTo>
                    <a:close/>
                    <a:moveTo>
                      <a:pt x="1236631" y="0"/>
                    </a:moveTo>
                    <a:cubicBezTo>
                      <a:pt x="1919603" y="0"/>
                      <a:pt x="2473262" y="553659"/>
                      <a:pt x="2473262" y="1236631"/>
                    </a:cubicBezTo>
                    <a:cubicBezTo>
                      <a:pt x="2473262" y="1919603"/>
                      <a:pt x="1919603" y="2473262"/>
                      <a:pt x="1236631" y="2473262"/>
                    </a:cubicBezTo>
                    <a:cubicBezTo>
                      <a:pt x="553659" y="2473262"/>
                      <a:pt x="0" y="1919603"/>
                      <a:pt x="0" y="1236631"/>
                    </a:cubicBezTo>
                    <a:cubicBezTo>
                      <a:pt x="0" y="553659"/>
                      <a:pt x="553659" y="0"/>
                      <a:pt x="12366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圆角矩形 21"/>
              <p:cNvSpPr/>
              <p:nvPr/>
            </p:nvSpPr>
            <p:spPr>
              <a:xfrm>
                <a:off x="4710544" y="5261738"/>
                <a:ext cx="437950" cy="886436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23" name="Rectangle 11"/>
          <p:cNvSpPr>
            <a:spLocks noChangeArrowheads="1"/>
          </p:cNvSpPr>
          <p:nvPr/>
        </p:nvSpPr>
        <p:spPr bwMode="gray">
          <a:xfrm>
            <a:off x="3836056" y="3376032"/>
            <a:ext cx="1463708" cy="70788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FSV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生态</a:t>
            </a:r>
            <a:endParaRPr lang="en-US" altLang="zh-CN" sz="2000" b="1" dirty="0" smtClean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/>
            <a:r>
              <a:rPr lang="zh-CN" altLang="en-US" sz="20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系统</a:t>
            </a:r>
            <a:endParaRPr lang="zh-CN" altLang="en-US" sz="20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280408" y="1707654"/>
            <a:ext cx="1067456" cy="10842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274" tIns="56136" rIns="112274" bIns="56136"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4053984" y="1055424"/>
            <a:ext cx="1067456" cy="10842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274" tIns="56136" rIns="112274" bIns="56136"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5652120" y="1707654"/>
            <a:ext cx="1067456" cy="10842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274" tIns="56136" rIns="112274" bIns="56136"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456872" y="3424708"/>
            <a:ext cx="1067456" cy="108427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274" tIns="56136" rIns="112274" bIns="56136" rtlCol="0" anchor="ctr"/>
          <a:lstStyle/>
          <a:p>
            <a:pPr algn="ctr"/>
            <a:endParaRPr lang="zh-CN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2384912" y="1923228"/>
            <a:ext cx="890944" cy="605811"/>
          </a:xfrm>
          <a:prstGeom prst="rect">
            <a:avLst/>
          </a:prstGeom>
          <a:noFill/>
        </p:spPr>
        <p:txBody>
          <a:bodyPr wrap="square" lIns="112274" tIns="56136" rIns="112274" bIns="56136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挖矿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生态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42240" y="1232874"/>
            <a:ext cx="890944" cy="852032"/>
          </a:xfrm>
          <a:prstGeom prst="rect">
            <a:avLst/>
          </a:prstGeom>
          <a:noFill/>
        </p:spPr>
        <p:txBody>
          <a:bodyPr wrap="square" lIns="112274" tIns="56136" rIns="112274" bIns="56136" rtlCol="0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WEB3</a:t>
            </a:r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视频生态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740376" y="1878497"/>
            <a:ext cx="890944" cy="852032"/>
          </a:xfrm>
          <a:prstGeom prst="rect">
            <a:avLst/>
          </a:prstGeom>
          <a:noFill/>
        </p:spPr>
        <p:txBody>
          <a:bodyPr wrap="square" lIns="112274" tIns="56136" rIns="112274" bIns="56136" rtlCol="0">
            <a:spAutoFit/>
          </a:bodyPr>
          <a:lstStyle/>
          <a:p>
            <a:pPr algn="ctr"/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DEX</a:t>
            </a: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聚合交易所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48712" y="3631402"/>
            <a:ext cx="890944" cy="605811"/>
          </a:xfrm>
          <a:prstGeom prst="rect">
            <a:avLst/>
          </a:prstGeom>
          <a:noFill/>
        </p:spPr>
        <p:txBody>
          <a:bodyPr wrap="square" lIns="112274" tIns="56136" rIns="112274" bIns="56136" rtlCol="0">
            <a:spAutoFit/>
          </a:bodyPr>
          <a:lstStyle/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百倍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质押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755576" y="1059582"/>
            <a:ext cx="2913592" cy="500137"/>
            <a:chOff x="539552" y="1182027"/>
            <a:chExt cx="2913592" cy="500137"/>
          </a:xfrm>
        </p:grpSpPr>
        <p:sp>
          <p:nvSpPr>
            <p:cNvPr id="41" name="TextBox 40"/>
            <p:cNvSpPr txBox="1"/>
            <p:nvPr/>
          </p:nvSpPr>
          <p:spPr>
            <a:xfrm>
              <a:off x="728900" y="1182027"/>
              <a:ext cx="2724244" cy="5001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zh-CN"/>
              </a:defPPr>
              <a:lvl1pPr algn="just">
                <a:lnSpc>
                  <a:spcPts val="1300"/>
                </a:lnSpc>
                <a:defRPr sz="1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r>
                <a:rPr lang="zh-CN" altLang="en-US" sz="1200" dirty="0" smtClean="0"/>
                <a:t>依靠应用价值支撑的共识价值，才是稳定的强共识，只有稳定的强共识才能支撑起通证良好的价值表现。</a:t>
              </a:r>
              <a:endParaRPr lang="en-US" altLang="zh-CN" sz="1200" dirty="0"/>
            </a:p>
          </p:txBody>
        </p:sp>
        <p:sp>
          <p:nvSpPr>
            <p:cNvPr id="42" name="矩形 41"/>
            <p:cNvSpPr/>
            <p:nvPr/>
          </p:nvSpPr>
          <p:spPr>
            <a:xfrm>
              <a:off x="539552" y="1203485"/>
              <a:ext cx="120566" cy="1205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43698175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5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5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15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65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15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3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65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15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6" grpId="0" animBg="1"/>
      <p:bldP spid="17" grpId="0"/>
      <p:bldP spid="23" grpId="0"/>
      <p:bldP spid="24" grpId="0" animBg="1"/>
      <p:bldP spid="25" grpId="0" animBg="1"/>
      <p:bldP spid="35" grpId="0" animBg="1"/>
      <p:bldP spid="36" grpId="0" animBg="1"/>
      <p:bldP spid="37" grpId="0"/>
      <p:bldP spid="38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94"/>
          <p:cNvGrpSpPr/>
          <p:nvPr/>
        </p:nvGrpSpPr>
        <p:grpSpPr>
          <a:xfrm>
            <a:off x="1633069" y="1347614"/>
            <a:ext cx="398195" cy="398195"/>
            <a:chOff x="0" y="0"/>
            <a:chExt cx="1243363" cy="1243363"/>
          </a:xfrm>
        </p:grpSpPr>
        <p:sp>
          <p:nvSpPr>
            <p:cNvPr id="3" name="Shape 1290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" name="Group 1293"/>
            <p:cNvGrpSpPr/>
            <p:nvPr/>
          </p:nvGrpSpPr>
          <p:grpSpPr>
            <a:xfrm>
              <a:off x="374055" y="351222"/>
              <a:ext cx="495253" cy="540919"/>
              <a:chOff x="0" y="0"/>
              <a:chExt cx="495252" cy="540918"/>
            </a:xfrm>
          </p:grpSpPr>
          <p:sp>
            <p:nvSpPr>
              <p:cNvPr id="5" name="Shape 1291"/>
              <p:cNvSpPr/>
              <p:nvPr/>
            </p:nvSpPr>
            <p:spPr>
              <a:xfrm>
                <a:off x="107933" y="0"/>
                <a:ext cx="270131" cy="27013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164" y="18436"/>
                    </a:moveTo>
                    <a:cubicBezTo>
                      <a:pt x="5273" y="20546"/>
                      <a:pt x="7818" y="21600"/>
                      <a:pt x="10800" y="21600"/>
                    </a:cubicBezTo>
                    <a:cubicBezTo>
                      <a:pt x="13782" y="21600"/>
                      <a:pt x="16327" y="20546"/>
                      <a:pt x="18436" y="18436"/>
                    </a:cubicBezTo>
                    <a:cubicBezTo>
                      <a:pt x="20546" y="16327"/>
                      <a:pt x="21600" y="13782"/>
                      <a:pt x="21600" y="10800"/>
                    </a:cubicBezTo>
                    <a:cubicBezTo>
                      <a:pt x="21600" y="7818"/>
                      <a:pt x="20546" y="5273"/>
                      <a:pt x="18436" y="3164"/>
                    </a:cubicBezTo>
                    <a:cubicBezTo>
                      <a:pt x="16327" y="1054"/>
                      <a:pt x="13782" y="0"/>
                      <a:pt x="10800" y="0"/>
                    </a:cubicBezTo>
                    <a:cubicBezTo>
                      <a:pt x="7818" y="0"/>
                      <a:pt x="5273" y="1055"/>
                      <a:pt x="3164" y="3164"/>
                    </a:cubicBezTo>
                    <a:cubicBezTo>
                      <a:pt x="1055" y="5273"/>
                      <a:pt x="0" y="7818"/>
                      <a:pt x="0" y="10800"/>
                    </a:cubicBezTo>
                    <a:cubicBezTo>
                      <a:pt x="0" y="13782"/>
                      <a:pt x="1055" y="16327"/>
                      <a:pt x="3164" y="18436"/>
                    </a:cubicBezTo>
                    <a:cubicBezTo>
                      <a:pt x="3164" y="18436"/>
                      <a:pt x="3164" y="18436"/>
                      <a:pt x="3164" y="1843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Shape 1292"/>
              <p:cNvSpPr/>
              <p:nvPr/>
            </p:nvSpPr>
            <p:spPr>
              <a:xfrm>
                <a:off x="0" y="248248"/>
                <a:ext cx="495253" cy="2926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332" y="9360"/>
                    </a:moveTo>
                    <a:cubicBezTo>
                      <a:pt x="21225" y="8347"/>
                      <a:pt x="21089" y="7408"/>
                      <a:pt x="20925" y="6543"/>
                    </a:cubicBezTo>
                    <a:cubicBezTo>
                      <a:pt x="20761" y="5678"/>
                      <a:pt x="20542" y="4834"/>
                      <a:pt x="20266" y="4011"/>
                    </a:cubicBezTo>
                    <a:cubicBezTo>
                      <a:pt x="19989" y="3190"/>
                      <a:pt x="19673" y="2489"/>
                      <a:pt x="19314" y="1909"/>
                    </a:cubicBezTo>
                    <a:cubicBezTo>
                      <a:pt x="18957" y="1329"/>
                      <a:pt x="18519" y="867"/>
                      <a:pt x="18002" y="520"/>
                    </a:cubicBezTo>
                    <a:cubicBezTo>
                      <a:pt x="17487" y="175"/>
                      <a:pt x="16916" y="0"/>
                      <a:pt x="16292" y="0"/>
                    </a:cubicBezTo>
                    <a:cubicBezTo>
                      <a:pt x="16190" y="0"/>
                      <a:pt x="15970" y="187"/>
                      <a:pt x="15632" y="559"/>
                    </a:cubicBezTo>
                    <a:cubicBezTo>
                      <a:pt x="15295" y="931"/>
                      <a:pt x="14922" y="1348"/>
                      <a:pt x="14512" y="1805"/>
                    </a:cubicBezTo>
                    <a:cubicBezTo>
                      <a:pt x="14103" y="2264"/>
                      <a:pt x="13557" y="2680"/>
                      <a:pt x="12871" y="3051"/>
                    </a:cubicBezTo>
                    <a:cubicBezTo>
                      <a:pt x="12185" y="3423"/>
                      <a:pt x="11496" y="3610"/>
                      <a:pt x="10800" y="3610"/>
                    </a:cubicBezTo>
                    <a:cubicBezTo>
                      <a:pt x="10104" y="3610"/>
                      <a:pt x="9414" y="3423"/>
                      <a:pt x="8729" y="3051"/>
                    </a:cubicBezTo>
                    <a:cubicBezTo>
                      <a:pt x="8043" y="2680"/>
                      <a:pt x="7496" y="2264"/>
                      <a:pt x="7087" y="1805"/>
                    </a:cubicBezTo>
                    <a:cubicBezTo>
                      <a:pt x="6678" y="1348"/>
                      <a:pt x="6304" y="931"/>
                      <a:pt x="5967" y="559"/>
                    </a:cubicBezTo>
                    <a:cubicBezTo>
                      <a:pt x="5630" y="187"/>
                      <a:pt x="5410" y="0"/>
                      <a:pt x="5308" y="0"/>
                    </a:cubicBezTo>
                    <a:cubicBezTo>
                      <a:pt x="4684" y="0"/>
                      <a:pt x="4113" y="175"/>
                      <a:pt x="3597" y="520"/>
                    </a:cubicBezTo>
                    <a:cubicBezTo>
                      <a:pt x="3081" y="867"/>
                      <a:pt x="2643" y="1329"/>
                      <a:pt x="2286" y="1909"/>
                    </a:cubicBezTo>
                    <a:cubicBezTo>
                      <a:pt x="1927" y="2488"/>
                      <a:pt x="1611" y="3190"/>
                      <a:pt x="1334" y="4011"/>
                    </a:cubicBezTo>
                    <a:cubicBezTo>
                      <a:pt x="1058" y="4834"/>
                      <a:pt x="839" y="5678"/>
                      <a:pt x="675" y="6543"/>
                    </a:cubicBezTo>
                    <a:cubicBezTo>
                      <a:pt x="511" y="7408"/>
                      <a:pt x="375" y="8347"/>
                      <a:pt x="268" y="9360"/>
                    </a:cubicBezTo>
                    <a:cubicBezTo>
                      <a:pt x="161" y="10371"/>
                      <a:pt x="89" y="11314"/>
                      <a:pt x="53" y="12189"/>
                    </a:cubicBezTo>
                    <a:cubicBezTo>
                      <a:pt x="17" y="13063"/>
                      <a:pt x="0" y="13959"/>
                      <a:pt x="0" y="14877"/>
                    </a:cubicBezTo>
                    <a:cubicBezTo>
                      <a:pt x="0" y="16953"/>
                      <a:pt x="372" y="18593"/>
                      <a:pt x="1119" y="19795"/>
                    </a:cubicBezTo>
                    <a:cubicBezTo>
                      <a:pt x="1866" y="20998"/>
                      <a:pt x="2858" y="21600"/>
                      <a:pt x="4096" y="21600"/>
                    </a:cubicBezTo>
                    <a:lnTo>
                      <a:pt x="17504" y="21600"/>
                    </a:lnTo>
                    <a:cubicBezTo>
                      <a:pt x="18741" y="21600"/>
                      <a:pt x="19734" y="20998"/>
                      <a:pt x="20480" y="19795"/>
                    </a:cubicBezTo>
                    <a:cubicBezTo>
                      <a:pt x="21227" y="18593"/>
                      <a:pt x="21600" y="16953"/>
                      <a:pt x="21600" y="14877"/>
                    </a:cubicBezTo>
                    <a:cubicBezTo>
                      <a:pt x="21600" y="13959"/>
                      <a:pt x="21582" y="13063"/>
                      <a:pt x="21547" y="12189"/>
                    </a:cubicBezTo>
                    <a:cubicBezTo>
                      <a:pt x="21511" y="11314"/>
                      <a:pt x="21439" y="10371"/>
                      <a:pt x="21332" y="9360"/>
                    </a:cubicBezTo>
                    <a:cubicBezTo>
                      <a:pt x="21332" y="9360"/>
                      <a:pt x="21332" y="9360"/>
                      <a:pt x="21332" y="936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7" name="Shape 1319"/>
          <p:cNvSpPr/>
          <p:nvPr/>
        </p:nvSpPr>
        <p:spPr>
          <a:xfrm flipV="1">
            <a:off x="2030086" y="1545999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Shape 1320"/>
          <p:cNvSpPr/>
          <p:nvPr/>
        </p:nvSpPr>
        <p:spPr>
          <a:xfrm flipV="1">
            <a:off x="3608012" y="1545999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Shape 1321"/>
          <p:cNvSpPr/>
          <p:nvPr/>
        </p:nvSpPr>
        <p:spPr>
          <a:xfrm flipV="1">
            <a:off x="5185939" y="1545999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Shape 1322"/>
          <p:cNvSpPr/>
          <p:nvPr/>
        </p:nvSpPr>
        <p:spPr>
          <a:xfrm flipH="1">
            <a:off x="2228830" y="3257833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Shape 1323"/>
          <p:cNvSpPr/>
          <p:nvPr/>
        </p:nvSpPr>
        <p:spPr>
          <a:xfrm flipH="1">
            <a:off x="3806756" y="3257833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Shape 1324"/>
          <p:cNvSpPr/>
          <p:nvPr/>
        </p:nvSpPr>
        <p:spPr>
          <a:xfrm flipH="1">
            <a:off x="5384683" y="3257833"/>
            <a:ext cx="982165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Shape 1325"/>
          <p:cNvSpPr/>
          <p:nvPr/>
        </p:nvSpPr>
        <p:spPr>
          <a:xfrm flipV="1">
            <a:off x="6763308" y="1545999"/>
            <a:ext cx="1206785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Shape 1326"/>
          <p:cNvSpPr/>
          <p:nvPr/>
        </p:nvSpPr>
        <p:spPr>
          <a:xfrm>
            <a:off x="7969253" y="1553506"/>
            <a:ext cx="0" cy="1708395"/>
          </a:xfrm>
          <a:prstGeom prst="line">
            <a:avLst/>
          </a:prstGeom>
          <a:ln w="12700">
            <a:solidFill>
              <a:schemeClr val="accent1"/>
            </a:solidFill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Shape 1327"/>
          <p:cNvSpPr/>
          <p:nvPr/>
        </p:nvSpPr>
        <p:spPr>
          <a:xfrm flipH="1">
            <a:off x="6962609" y="3257833"/>
            <a:ext cx="1006809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Shape 1328"/>
          <p:cNvSpPr/>
          <p:nvPr/>
        </p:nvSpPr>
        <p:spPr>
          <a:xfrm flipH="1">
            <a:off x="1137760" y="3257833"/>
            <a:ext cx="499406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Shape 1329"/>
          <p:cNvSpPr/>
          <p:nvPr/>
        </p:nvSpPr>
        <p:spPr>
          <a:xfrm flipV="1">
            <a:off x="1139530" y="1545999"/>
            <a:ext cx="0" cy="1715902"/>
          </a:xfrm>
          <a:prstGeom prst="line">
            <a:avLst/>
          </a:prstGeom>
          <a:ln w="12700">
            <a:solidFill>
              <a:schemeClr val="accent1"/>
            </a:solidFill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Shape 1330"/>
          <p:cNvSpPr/>
          <p:nvPr/>
        </p:nvSpPr>
        <p:spPr>
          <a:xfrm>
            <a:off x="1135256" y="1545999"/>
            <a:ext cx="300246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Group 1335"/>
          <p:cNvGrpSpPr/>
          <p:nvPr/>
        </p:nvGrpSpPr>
        <p:grpSpPr>
          <a:xfrm>
            <a:off x="3210994" y="1347614"/>
            <a:ext cx="398195" cy="398195"/>
            <a:chOff x="0" y="0"/>
            <a:chExt cx="1243363" cy="1243363"/>
          </a:xfrm>
        </p:grpSpPr>
        <p:sp>
          <p:nvSpPr>
            <p:cNvPr id="20" name="Shape 1331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1" name="Group 1334"/>
            <p:cNvGrpSpPr/>
            <p:nvPr/>
          </p:nvGrpSpPr>
          <p:grpSpPr>
            <a:xfrm>
              <a:off x="452618" y="384509"/>
              <a:ext cx="335923" cy="474346"/>
              <a:chOff x="0" y="0"/>
              <a:chExt cx="335921" cy="474344"/>
            </a:xfrm>
          </p:grpSpPr>
          <p:sp>
            <p:nvSpPr>
              <p:cNvPr id="22" name="Shape 1332"/>
              <p:cNvSpPr/>
              <p:nvPr/>
            </p:nvSpPr>
            <p:spPr>
              <a:xfrm>
                <a:off x="0" y="42435"/>
                <a:ext cx="335922" cy="4319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441" y="0"/>
                    </a:moveTo>
                    <a:lnTo>
                      <a:pt x="17589" y="3600"/>
                    </a:lnTo>
                    <a:lnTo>
                      <a:pt x="4011" y="3600"/>
                    </a:lnTo>
                    <a:lnTo>
                      <a:pt x="2159" y="0"/>
                    </a:lnTo>
                    <a:cubicBezTo>
                      <a:pt x="972" y="0"/>
                      <a:pt x="0" y="756"/>
                      <a:pt x="0" y="1679"/>
                    </a:cubicBezTo>
                    <a:lnTo>
                      <a:pt x="0" y="19921"/>
                    </a:lnTo>
                    <a:cubicBezTo>
                      <a:pt x="0" y="20844"/>
                      <a:pt x="972" y="21600"/>
                      <a:pt x="2159" y="21600"/>
                    </a:cubicBezTo>
                    <a:lnTo>
                      <a:pt x="19441" y="21600"/>
                    </a:lnTo>
                    <a:cubicBezTo>
                      <a:pt x="20628" y="21600"/>
                      <a:pt x="21600" y="20844"/>
                      <a:pt x="21600" y="19921"/>
                    </a:cubicBezTo>
                    <a:lnTo>
                      <a:pt x="21600" y="1679"/>
                    </a:lnTo>
                    <a:cubicBezTo>
                      <a:pt x="21600" y="756"/>
                      <a:pt x="20628" y="0"/>
                      <a:pt x="1944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Shape 1333"/>
              <p:cNvSpPr/>
              <p:nvPr/>
            </p:nvSpPr>
            <p:spPr>
              <a:xfrm>
                <a:off x="59175" y="0"/>
                <a:ext cx="215954" cy="95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441" y="21600"/>
                    </a:moveTo>
                    <a:lnTo>
                      <a:pt x="21600" y="10800"/>
                    </a:lnTo>
                    <a:lnTo>
                      <a:pt x="16369" y="10800"/>
                    </a:lnTo>
                    <a:lnTo>
                      <a:pt x="14641" y="0"/>
                    </a:lnTo>
                    <a:lnTo>
                      <a:pt x="6959" y="0"/>
                    </a:lnTo>
                    <a:lnTo>
                      <a:pt x="5231" y="10800"/>
                    </a:lnTo>
                    <a:lnTo>
                      <a:pt x="0" y="10800"/>
                    </a:lnTo>
                    <a:lnTo>
                      <a:pt x="2159" y="21600"/>
                    </a:lnTo>
                    <a:cubicBezTo>
                      <a:pt x="2159" y="21600"/>
                      <a:pt x="19441" y="21600"/>
                      <a:pt x="19441" y="216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24" name="Group 1338"/>
          <p:cNvGrpSpPr/>
          <p:nvPr/>
        </p:nvGrpSpPr>
        <p:grpSpPr>
          <a:xfrm>
            <a:off x="4788921" y="1347614"/>
            <a:ext cx="398195" cy="398195"/>
            <a:chOff x="0" y="0"/>
            <a:chExt cx="1243363" cy="1243363"/>
          </a:xfrm>
        </p:grpSpPr>
        <p:sp>
          <p:nvSpPr>
            <p:cNvPr id="25" name="Shape 1336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6" name="Shape 1337"/>
            <p:cNvSpPr/>
            <p:nvPr/>
          </p:nvSpPr>
          <p:spPr>
            <a:xfrm>
              <a:off x="384508" y="384509"/>
              <a:ext cx="474347" cy="474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4" h="20814" extrusionOk="0">
                  <a:moveTo>
                    <a:pt x="16063" y="4751"/>
                  </a:moveTo>
                  <a:cubicBezTo>
                    <a:pt x="14562" y="3251"/>
                    <a:pt x="14186" y="1270"/>
                    <a:pt x="14318" y="1137"/>
                  </a:cubicBezTo>
                  <a:cubicBezTo>
                    <a:pt x="14452" y="1003"/>
                    <a:pt x="16354" y="1458"/>
                    <a:pt x="17856" y="2959"/>
                  </a:cubicBezTo>
                  <a:cubicBezTo>
                    <a:pt x="19356" y="4460"/>
                    <a:pt x="19807" y="6366"/>
                    <a:pt x="19677" y="6496"/>
                  </a:cubicBezTo>
                  <a:cubicBezTo>
                    <a:pt x="19548" y="6625"/>
                    <a:pt x="17564" y="6252"/>
                    <a:pt x="16063" y="4751"/>
                  </a:cubicBezTo>
                  <a:close/>
                  <a:moveTo>
                    <a:pt x="8257" y="11610"/>
                  </a:moveTo>
                  <a:cubicBezTo>
                    <a:pt x="7827" y="11179"/>
                    <a:pt x="7967" y="10342"/>
                    <a:pt x="8569" y="9739"/>
                  </a:cubicBezTo>
                  <a:cubicBezTo>
                    <a:pt x="9172" y="9137"/>
                    <a:pt x="10009" y="8997"/>
                    <a:pt x="10440" y="9428"/>
                  </a:cubicBezTo>
                  <a:cubicBezTo>
                    <a:pt x="10869" y="9858"/>
                    <a:pt x="10730" y="10696"/>
                    <a:pt x="10128" y="11298"/>
                  </a:cubicBezTo>
                  <a:cubicBezTo>
                    <a:pt x="9526" y="11900"/>
                    <a:pt x="8687" y="12040"/>
                    <a:pt x="8257" y="11610"/>
                  </a:cubicBezTo>
                  <a:close/>
                  <a:moveTo>
                    <a:pt x="18634" y="2180"/>
                  </a:moveTo>
                  <a:cubicBezTo>
                    <a:pt x="16698" y="243"/>
                    <a:pt x="14265" y="-466"/>
                    <a:pt x="13491" y="308"/>
                  </a:cubicBezTo>
                  <a:lnTo>
                    <a:pt x="10372" y="3426"/>
                  </a:lnTo>
                  <a:cubicBezTo>
                    <a:pt x="9900" y="3899"/>
                    <a:pt x="9488" y="5482"/>
                    <a:pt x="9676" y="7085"/>
                  </a:cubicBezTo>
                  <a:lnTo>
                    <a:pt x="240" y="16521"/>
                  </a:lnTo>
                  <a:cubicBezTo>
                    <a:pt x="-320" y="17081"/>
                    <a:pt x="134" y="18442"/>
                    <a:pt x="1253" y="19561"/>
                  </a:cubicBezTo>
                  <a:cubicBezTo>
                    <a:pt x="2373" y="20681"/>
                    <a:pt x="3733" y="21134"/>
                    <a:pt x="4293" y="20574"/>
                  </a:cubicBezTo>
                  <a:lnTo>
                    <a:pt x="13729" y="11138"/>
                  </a:lnTo>
                  <a:cubicBezTo>
                    <a:pt x="15332" y="11327"/>
                    <a:pt x="16915" y="10914"/>
                    <a:pt x="17388" y="10442"/>
                  </a:cubicBezTo>
                  <a:lnTo>
                    <a:pt x="20506" y="7324"/>
                  </a:lnTo>
                  <a:cubicBezTo>
                    <a:pt x="21280" y="6549"/>
                    <a:pt x="20573" y="4116"/>
                    <a:pt x="18634" y="218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7" name="Group 1341"/>
          <p:cNvGrpSpPr/>
          <p:nvPr/>
        </p:nvGrpSpPr>
        <p:grpSpPr>
          <a:xfrm>
            <a:off x="6366847" y="1347614"/>
            <a:ext cx="398195" cy="398195"/>
            <a:chOff x="0" y="0"/>
            <a:chExt cx="1243363" cy="1243363"/>
          </a:xfrm>
        </p:grpSpPr>
        <p:sp>
          <p:nvSpPr>
            <p:cNvPr id="28" name="Shape 1339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Shape 1340"/>
            <p:cNvSpPr/>
            <p:nvPr/>
          </p:nvSpPr>
          <p:spPr>
            <a:xfrm>
              <a:off x="383421" y="384509"/>
              <a:ext cx="474315" cy="4743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320" extrusionOk="0">
                  <a:moveTo>
                    <a:pt x="6122" y="19157"/>
                  </a:moveTo>
                  <a:lnTo>
                    <a:pt x="3902" y="19634"/>
                  </a:lnTo>
                  <a:cubicBezTo>
                    <a:pt x="3688" y="19233"/>
                    <a:pt x="3431" y="18833"/>
                    <a:pt x="2957" y="18361"/>
                  </a:cubicBezTo>
                  <a:cubicBezTo>
                    <a:pt x="2486" y="17889"/>
                    <a:pt x="2085" y="17631"/>
                    <a:pt x="1685" y="17417"/>
                  </a:cubicBezTo>
                  <a:lnTo>
                    <a:pt x="2162" y="15198"/>
                  </a:lnTo>
                  <a:lnTo>
                    <a:pt x="2804" y="14556"/>
                  </a:lnTo>
                  <a:cubicBezTo>
                    <a:pt x="2804" y="14556"/>
                    <a:pt x="4012" y="14580"/>
                    <a:pt x="5374" y="15944"/>
                  </a:cubicBezTo>
                  <a:cubicBezTo>
                    <a:pt x="6737" y="17307"/>
                    <a:pt x="6762" y="18516"/>
                    <a:pt x="6762" y="18516"/>
                  </a:cubicBezTo>
                  <a:cubicBezTo>
                    <a:pt x="6762" y="18516"/>
                    <a:pt x="6122" y="19157"/>
                    <a:pt x="6122" y="19157"/>
                  </a:cubicBezTo>
                  <a:close/>
                  <a:moveTo>
                    <a:pt x="19625" y="1692"/>
                  </a:moveTo>
                  <a:cubicBezTo>
                    <a:pt x="17654" y="-280"/>
                    <a:pt x="16174" y="15"/>
                    <a:pt x="16174" y="15"/>
                  </a:cubicBezTo>
                  <a:lnTo>
                    <a:pt x="9270" y="6920"/>
                  </a:lnTo>
                  <a:lnTo>
                    <a:pt x="1379" y="14810"/>
                  </a:lnTo>
                  <a:lnTo>
                    <a:pt x="0" y="21320"/>
                  </a:lnTo>
                  <a:lnTo>
                    <a:pt x="6508" y="19939"/>
                  </a:lnTo>
                  <a:lnTo>
                    <a:pt x="14399" y="12048"/>
                  </a:lnTo>
                  <a:lnTo>
                    <a:pt x="21302" y="5145"/>
                  </a:lnTo>
                  <a:cubicBezTo>
                    <a:pt x="21302" y="5145"/>
                    <a:pt x="21600" y="3665"/>
                    <a:pt x="19625" y="169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0" name="Group 1344"/>
          <p:cNvGrpSpPr/>
          <p:nvPr/>
        </p:nvGrpSpPr>
        <p:grpSpPr>
          <a:xfrm>
            <a:off x="6366847" y="3058559"/>
            <a:ext cx="398195" cy="398195"/>
            <a:chOff x="0" y="0"/>
            <a:chExt cx="1243363" cy="1243363"/>
          </a:xfrm>
        </p:grpSpPr>
        <p:sp>
          <p:nvSpPr>
            <p:cNvPr id="31" name="Shape 1342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Shape 1343"/>
            <p:cNvSpPr/>
            <p:nvPr/>
          </p:nvSpPr>
          <p:spPr>
            <a:xfrm>
              <a:off x="431257" y="349682"/>
              <a:ext cx="378644" cy="540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276" extrusionOk="0">
                  <a:moveTo>
                    <a:pt x="1877" y="21023"/>
                  </a:moveTo>
                  <a:cubicBezTo>
                    <a:pt x="2335" y="19958"/>
                    <a:pt x="3030" y="18458"/>
                    <a:pt x="3960" y="16288"/>
                  </a:cubicBezTo>
                  <a:cubicBezTo>
                    <a:pt x="8011" y="15823"/>
                    <a:pt x="9689" y="16658"/>
                    <a:pt x="12261" y="13325"/>
                  </a:cubicBezTo>
                  <a:cubicBezTo>
                    <a:pt x="10172" y="13789"/>
                    <a:pt x="7654" y="12465"/>
                    <a:pt x="7789" y="11892"/>
                  </a:cubicBezTo>
                  <a:cubicBezTo>
                    <a:pt x="7924" y="11318"/>
                    <a:pt x="13647" y="12306"/>
                    <a:pt x="17393" y="8447"/>
                  </a:cubicBezTo>
                  <a:cubicBezTo>
                    <a:pt x="12670" y="9202"/>
                    <a:pt x="11160" y="7540"/>
                    <a:pt x="11769" y="7289"/>
                  </a:cubicBezTo>
                  <a:cubicBezTo>
                    <a:pt x="13175" y="6708"/>
                    <a:pt x="17348" y="7048"/>
                    <a:pt x="19572" y="5477"/>
                  </a:cubicBezTo>
                  <a:cubicBezTo>
                    <a:pt x="20719" y="4669"/>
                    <a:pt x="21256" y="2702"/>
                    <a:pt x="20789" y="2000"/>
                  </a:cubicBezTo>
                  <a:cubicBezTo>
                    <a:pt x="20229" y="1153"/>
                    <a:pt x="16813" y="-111"/>
                    <a:pt x="14931" y="7"/>
                  </a:cubicBezTo>
                  <a:cubicBezTo>
                    <a:pt x="13047" y="126"/>
                    <a:pt x="10093" y="5208"/>
                    <a:pt x="9217" y="5168"/>
                  </a:cubicBezTo>
                  <a:cubicBezTo>
                    <a:pt x="8341" y="5128"/>
                    <a:pt x="8166" y="2892"/>
                    <a:pt x="9694" y="813"/>
                  </a:cubicBezTo>
                  <a:cubicBezTo>
                    <a:pt x="8081" y="1330"/>
                    <a:pt x="5127" y="2940"/>
                    <a:pt x="4200" y="4315"/>
                  </a:cubicBezTo>
                  <a:cubicBezTo>
                    <a:pt x="2475" y="6874"/>
                    <a:pt x="4362" y="12744"/>
                    <a:pt x="3757" y="12953"/>
                  </a:cubicBezTo>
                  <a:cubicBezTo>
                    <a:pt x="3151" y="13163"/>
                    <a:pt x="1114" y="10259"/>
                    <a:pt x="505" y="8944"/>
                  </a:cubicBezTo>
                  <a:cubicBezTo>
                    <a:pt x="-324" y="10961"/>
                    <a:pt x="-344" y="12982"/>
                    <a:pt x="2082" y="15667"/>
                  </a:cubicBezTo>
                  <a:cubicBezTo>
                    <a:pt x="1167" y="17429"/>
                    <a:pt x="667" y="19457"/>
                    <a:pt x="592" y="20487"/>
                  </a:cubicBezTo>
                  <a:cubicBezTo>
                    <a:pt x="557" y="21312"/>
                    <a:pt x="1675" y="21489"/>
                    <a:pt x="1877" y="2102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Group 1347"/>
          <p:cNvGrpSpPr/>
          <p:nvPr/>
        </p:nvGrpSpPr>
        <p:grpSpPr>
          <a:xfrm>
            <a:off x="4788921" y="3058559"/>
            <a:ext cx="398195" cy="398195"/>
            <a:chOff x="0" y="0"/>
            <a:chExt cx="1243363" cy="1243363"/>
          </a:xfrm>
        </p:grpSpPr>
        <p:sp>
          <p:nvSpPr>
            <p:cNvPr id="34" name="Shape 1345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5" name="Shape 1346"/>
            <p:cNvSpPr/>
            <p:nvPr/>
          </p:nvSpPr>
          <p:spPr>
            <a:xfrm>
              <a:off x="351222" y="372464"/>
              <a:ext cx="540919" cy="540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5" h="21474" extrusionOk="0">
                  <a:moveTo>
                    <a:pt x="2578" y="8409"/>
                  </a:moveTo>
                  <a:cubicBezTo>
                    <a:pt x="2578" y="5193"/>
                    <a:pt x="5174" y="2587"/>
                    <a:pt x="8376" y="2587"/>
                  </a:cubicBezTo>
                  <a:cubicBezTo>
                    <a:pt x="11580" y="2587"/>
                    <a:pt x="14435" y="5451"/>
                    <a:pt x="14435" y="8666"/>
                  </a:cubicBezTo>
                  <a:cubicBezTo>
                    <a:pt x="14435" y="11882"/>
                    <a:pt x="11838" y="14488"/>
                    <a:pt x="8635" y="14488"/>
                  </a:cubicBezTo>
                  <a:cubicBezTo>
                    <a:pt x="5431" y="14488"/>
                    <a:pt x="2578" y="11624"/>
                    <a:pt x="2578" y="8409"/>
                  </a:cubicBezTo>
                  <a:close/>
                  <a:moveTo>
                    <a:pt x="20914" y="18167"/>
                  </a:moveTo>
                  <a:lnTo>
                    <a:pt x="15797" y="13032"/>
                  </a:lnTo>
                  <a:cubicBezTo>
                    <a:pt x="16568" y="11759"/>
                    <a:pt x="17013" y="10265"/>
                    <a:pt x="17013" y="8666"/>
                  </a:cubicBezTo>
                  <a:cubicBezTo>
                    <a:pt x="17013" y="4023"/>
                    <a:pt x="13004" y="0"/>
                    <a:pt x="8376" y="0"/>
                  </a:cubicBezTo>
                  <a:cubicBezTo>
                    <a:pt x="3750" y="0"/>
                    <a:pt x="0" y="3765"/>
                    <a:pt x="0" y="8409"/>
                  </a:cubicBezTo>
                  <a:cubicBezTo>
                    <a:pt x="0" y="13052"/>
                    <a:pt x="4008" y="17075"/>
                    <a:pt x="8635" y="17075"/>
                  </a:cubicBezTo>
                  <a:cubicBezTo>
                    <a:pt x="10173" y="17075"/>
                    <a:pt x="11614" y="16657"/>
                    <a:pt x="12852" y="15931"/>
                  </a:cubicBezTo>
                  <a:lnTo>
                    <a:pt x="17996" y="21094"/>
                  </a:lnTo>
                  <a:cubicBezTo>
                    <a:pt x="18500" y="21600"/>
                    <a:pt x="19317" y="21600"/>
                    <a:pt x="19819" y="21094"/>
                  </a:cubicBezTo>
                  <a:lnTo>
                    <a:pt x="21096" y="19815"/>
                  </a:lnTo>
                  <a:cubicBezTo>
                    <a:pt x="21600" y="19309"/>
                    <a:pt x="21417" y="18672"/>
                    <a:pt x="20914" y="1816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6" name="Group 1350"/>
          <p:cNvGrpSpPr/>
          <p:nvPr/>
        </p:nvGrpSpPr>
        <p:grpSpPr>
          <a:xfrm>
            <a:off x="3210995" y="3058559"/>
            <a:ext cx="398195" cy="398195"/>
            <a:chOff x="0" y="0"/>
            <a:chExt cx="1243363" cy="1243363"/>
          </a:xfrm>
        </p:grpSpPr>
        <p:sp>
          <p:nvSpPr>
            <p:cNvPr id="37" name="Shape 1348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8" name="Shape 1349"/>
            <p:cNvSpPr/>
            <p:nvPr/>
          </p:nvSpPr>
          <p:spPr>
            <a:xfrm>
              <a:off x="351222" y="393269"/>
              <a:ext cx="540919" cy="499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92" y="12333"/>
                  </a:moveTo>
                  <a:cubicBezTo>
                    <a:pt x="19528" y="12511"/>
                    <a:pt x="19333" y="12600"/>
                    <a:pt x="19107" y="12600"/>
                  </a:cubicBezTo>
                  <a:cubicBezTo>
                    <a:pt x="18882" y="12600"/>
                    <a:pt x="18688" y="12511"/>
                    <a:pt x="18524" y="12333"/>
                  </a:cubicBezTo>
                  <a:cubicBezTo>
                    <a:pt x="18360" y="12155"/>
                    <a:pt x="18277" y="11944"/>
                    <a:pt x="18277" y="11700"/>
                  </a:cubicBezTo>
                  <a:cubicBezTo>
                    <a:pt x="18277" y="11456"/>
                    <a:pt x="18360" y="11245"/>
                    <a:pt x="18524" y="11067"/>
                  </a:cubicBezTo>
                  <a:cubicBezTo>
                    <a:pt x="18688" y="10889"/>
                    <a:pt x="18882" y="10800"/>
                    <a:pt x="19107" y="10800"/>
                  </a:cubicBezTo>
                  <a:cubicBezTo>
                    <a:pt x="19333" y="10800"/>
                    <a:pt x="19528" y="10889"/>
                    <a:pt x="19692" y="11067"/>
                  </a:cubicBezTo>
                  <a:cubicBezTo>
                    <a:pt x="19857" y="11245"/>
                    <a:pt x="19938" y="11456"/>
                    <a:pt x="19938" y="11700"/>
                  </a:cubicBezTo>
                  <a:cubicBezTo>
                    <a:pt x="19938" y="11944"/>
                    <a:pt x="19857" y="12155"/>
                    <a:pt x="19692" y="12333"/>
                  </a:cubicBezTo>
                  <a:cubicBezTo>
                    <a:pt x="19692" y="12333"/>
                    <a:pt x="19692" y="12333"/>
                    <a:pt x="19692" y="12333"/>
                  </a:cubicBezTo>
                  <a:close/>
                  <a:moveTo>
                    <a:pt x="16616" y="10800"/>
                  </a:moveTo>
                  <a:lnTo>
                    <a:pt x="4984" y="10800"/>
                  </a:lnTo>
                  <a:lnTo>
                    <a:pt x="4984" y="1800"/>
                  </a:lnTo>
                  <a:lnTo>
                    <a:pt x="13292" y="1800"/>
                  </a:lnTo>
                  <a:lnTo>
                    <a:pt x="13292" y="4050"/>
                  </a:lnTo>
                  <a:cubicBezTo>
                    <a:pt x="13292" y="4425"/>
                    <a:pt x="13414" y="4744"/>
                    <a:pt x="13655" y="5006"/>
                  </a:cubicBezTo>
                  <a:cubicBezTo>
                    <a:pt x="13898" y="5269"/>
                    <a:pt x="14192" y="5400"/>
                    <a:pt x="14538" y="5400"/>
                  </a:cubicBezTo>
                  <a:lnTo>
                    <a:pt x="16616" y="5400"/>
                  </a:lnTo>
                  <a:cubicBezTo>
                    <a:pt x="16616" y="5400"/>
                    <a:pt x="16616" y="10800"/>
                    <a:pt x="16616" y="10800"/>
                  </a:cubicBezTo>
                  <a:close/>
                  <a:moveTo>
                    <a:pt x="16616" y="19800"/>
                  </a:moveTo>
                  <a:lnTo>
                    <a:pt x="4984" y="19800"/>
                  </a:lnTo>
                  <a:lnTo>
                    <a:pt x="4984" y="16200"/>
                  </a:lnTo>
                  <a:lnTo>
                    <a:pt x="16616" y="16200"/>
                  </a:lnTo>
                  <a:cubicBezTo>
                    <a:pt x="16616" y="16200"/>
                    <a:pt x="16616" y="19800"/>
                    <a:pt x="16616" y="19800"/>
                  </a:cubicBezTo>
                  <a:close/>
                  <a:moveTo>
                    <a:pt x="20867" y="9795"/>
                  </a:moveTo>
                  <a:cubicBezTo>
                    <a:pt x="20378" y="9265"/>
                    <a:pt x="19791" y="9000"/>
                    <a:pt x="19107" y="9000"/>
                  </a:cubicBezTo>
                  <a:lnTo>
                    <a:pt x="18277" y="9000"/>
                  </a:lnTo>
                  <a:lnTo>
                    <a:pt x="18277" y="5400"/>
                  </a:lnTo>
                  <a:cubicBezTo>
                    <a:pt x="18277" y="5025"/>
                    <a:pt x="18190" y="4613"/>
                    <a:pt x="18018" y="4163"/>
                  </a:cubicBezTo>
                  <a:cubicBezTo>
                    <a:pt x="17844" y="3712"/>
                    <a:pt x="17637" y="3356"/>
                    <a:pt x="17394" y="3094"/>
                  </a:cubicBezTo>
                  <a:lnTo>
                    <a:pt x="15421" y="957"/>
                  </a:lnTo>
                  <a:cubicBezTo>
                    <a:pt x="15179" y="694"/>
                    <a:pt x="14850" y="469"/>
                    <a:pt x="14435" y="281"/>
                  </a:cubicBezTo>
                  <a:cubicBezTo>
                    <a:pt x="14020" y="94"/>
                    <a:pt x="13638" y="0"/>
                    <a:pt x="13292" y="0"/>
                  </a:cubicBezTo>
                  <a:lnTo>
                    <a:pt x="4569" y="0"/>
                  </a:lnTo>
                  <a:cubicBezTo>
                    <a:pt x="4223" y="0"/>
                    <a:pt x="3929" y="132"/>
                    <a:pt x="3687" y="394"/>
                  </a:cubicBezTo>
                  <a:cubicBezTo>
                    <a:pt x="3444" y="656"/>
                    <a:pt x="3323" y="975"/>
                    <a:pt x="3323" y="1350"/>
                  </a:cubicBezTo>
                  <a:lnTo>
                    <a:pt x="3323" y="9000"/>
                  </a:lnTo>
                  <a:lnTo>
                    <a:pt x="2493" y="9000"/>
                  </a:lnTo>
                  <a:cubicBezTo>
                    <a:pt x="1809" y="9000"/>
                    <a:pt x="1222" y="9265"/>
                    <a:pt x="734" y="9795"/>
                  </a:cubicBezTo>
                  <a:cubicBezTo>
                    <a:pt x="244" y="10324"/>
                    <a:pt x="0" y="10960"/>
                    <a:pt x="0" y="11700"/>
                  </a:cubicBezTo>
                  <a:lnTo>
                    <a:pt x="0" y="17550"/>
                  </a:lnTo>
                  <a:cubicBezTo>
                    <a:pt x="0" y="17673"/>
                    <a:pt x="41" y="17777"/>
                    <a:pt x="124" y="17866"/>
                  </a:cubicBezTo>
                  <a:cubicBezTo>
                    <a:pt x="205" y="17956"/>
                    <a:pt x="303" y="18000"/>
                    <a:pt x="415" y="18000"/>
                  </a:cubicBezTo>
                  <a:lnTo>
                    <a:pt x="3323" y="18000"/>
                  </a:lnTo>
                  <a:lnTo>
                    <a:pt x="3323" y="20250"/>
                  </a:lnTo>
                  <a:cubicBezTo>
                    <a:pt x="3323" y="20625"/>
                    <a:pt x="3444" y="20944"/>
                    <a:pt x="3687" y="21206"/>
                  </a:cubicBezTo>
                  <a:cubicBezTo>
                    <a:pt x="3929" y="21468"/>
                    <a:pt x="4223" y="21600"/>
                    <a:pt x="4569" y="21600"/>
                  </a:cubicBezTo>
                  <a:lnTo>
                    <a:pt x="17031" y="21600"/>
                  </a:lnTo>
                  <a:cubicBezTo>
                    <a:pt x="17377" y="21600"/>
                    <a:pt x="17671" y="21468"/>
                    <a:pt x="17913" y="21206"/>
                  </a:cubicBezTo>
                  <a:cubicBezTo>
                    <a:pt x="18156" y="20943"/>
                    <a:pt x="18277" y="20625"/>
                    <a:pt x="18277" y="20250"/>
                  </a:cubicBezTo>
                  <a:lnTo>
                    <a:pt x="18277" y="18000"/>
                  </a:lnTo>
                  <a:lnTo>
                    <a:pt x="21185" y="18000"/>
                  </a:lnTo>
                  <a:cubicBezTo>
                    <a:pt x="21297" y="18000"/>
                    <a:pt x="21395" y="17956"/>
                    <a:pt x="21476" y="17866"/>
                  </a:cubicBezTo>
                  <a:cubicBezTo>
                    <a:pt x="21559" y="17777"/>
                    <a:pt x="21600" y="17673"/>
                    <a:pt x="21600" y="17550"/>
                  </a:cubicBezTo>
                  <a:lnTo>
                    <a:pt x="21600" y="11700"/>
                  </a:lnTo>
                  <a:cubicBezTo>
                    <a:pt x="21600" y="10960"/>
                    <a:pt x="21356" y="10324"/>
                    <a:pt x="20867" y="9795"/>
                  </a:cubicBezTo>
                  <a:cubicBezTo>
                    <a:pt x="20867" y="9795"/>
                    <a:pt x="20867" y="9795"/>
                    <a:pt x="20867" y="9795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9" name="Group 1356"/>
          <p:cNvGrpSpPr/>
          <p:nvPr/>
        </p:nvGrpSpPr>
        <p:grpSpPr>
          <a:xfrm>
            <a:off x="1633069" y="3058559"/>
            <a:ext cx="398195" cy="398195"/>
            <a:chOff x="0" y="0"/>
            <a:chExt cx="1243363" cy="1243363"/>
          </a:xfrm>
        </p:grpSpPr>
        <p:sp>
          <p:nvSpPr>
            <p:cNvPr id="40" name="Shape 1351"/>
            <p:cNvSpPr/>
            <p:nvPr/>
          </p:nvSpPr>
          <p:spPr>
            <a:xfrm>
              <a:off x="0" y="0"/>
              <a:ext cx="1243364" cy="124336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1" name="Group 1355"/>
            <p:cNvGrpSpPr/>
            <p:nvPr/>
          </p:nvGrpSpPr>
          <p:grpSpPr>
            <a:xfrm>
              <a:off x="356142" y="391541"/>
              <a:ext cx="533285" cy="457201"/>
              <a:chOff x="0" y="0"/>
              <a:chExt cx="533283" cy="457200"/>
            </a:xfrm>
          </p:grpSpPr>
          <p:sp>
            <p:nvSpPr>
              <p:cNvPr id="42" name="Shape 1352"/>
              <p:cNvSpPr/>
              <p:nvPr/>
            </p:nvSpPr>
            <p:spPr>
              <a:xfrm>
                <a:off x="0" y="76178"/>
                <a:ext cx="85718" cy="3810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949" y="1114"/>
                    </a:moveTo>
                    <a:cubicBezTo>
                      <a:pt x="1650" y="1857"/>
                      <a:pt x="0" y="2746"/>
                      <a:pt x="0" y="3780"/>
                    </a:cubicBezTo>
                    <a:lnTo>
                      <a:pt x="0" y="17820"/>
                    </a:lnTo>
                    <a:cubicBezTo>
                      <a:pt x="0" y="18855"/>
                      <a:pt x="1650" y="19744"/>
                      <a:pt x="4949" y="20487"/>
                    </a:cubicBezTo>
                    <a:cubicBezTo>
                      <a:pt x="8249" y="21229"/>
                      <a:pt x="12200" y="21600"/>
                      <a:pt x="16803" y="21600"/>
                    </a:cubicBezTo>
                    <a:lnTo>
                      <a:pt x="21600" y="21600"/>
                    </a:lnTo>
                    <a:lnTo>
                      <a:pt x="21600" y="0"/>
                    </a:lnTo>
                    <a:lnTo>
                      <a:pt x="16803" y="0"/>
                    </a:lnTo>
                    <a:cubicBezTo>
                      <a:pt x="12200" y="0"/>
                      <a:pt x="8249" y="372"/>
                      <a:pt x="4949" y="1114"/>
                    </a:cubicBezTo>
                    <a:cubicBezTo>
                      <a:pt x="4949" y="1114"/>
                      <a:pt x="4949" y="1114"/>
                      <a:pt x="4949" y="111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3" name="Shape 1353"/>
              <p:cNvSpPr/>
              <p:nvPr/>
            </p:nvSpPr>
            <p:spPr>
              <a:xfrm>
                <a:off x="113393" y="0"/>
                <a:ext cx="304819" cy="4572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3600"/>
                    </a:moveTo>
                    <a:lnTo>
                      <a:pt x="5400" y="3600"/>
                    </a:lnTo>
                    <a:lnTo>
                      <a:pt x="5400" y="1800"/>
                    </a:lnTo>
                    <a:lnTo>
                      <a:pt x="16200" y="1800"/>
                    </a:lnTo>
                    <a:cubicBezTo>
                      <a:pt x="16200" y="1800"/>
                      <a:pt x="16200" y="3600"/>
                      <a:pt x="16200" y="3600"/>
                    </a:cubicBezTo>
                    <a:close/>
                    <a:moveTo>
                      <a:pt x="18900" y="1350"/>
                    </a:moveTo>
                    <a:cubicBezTo>
                      <a:pt x="18900" y="975"/>
                      <a:pt x="18703" y="657"/>
                      <a:pt x="18308" y="394"/>
                    </a:cubicBezTo>
                    <a:cubicBezTo>
                      <a:pt x="17915" y="131"/>
                      <a:pt x="17437" y="0"/>
                      <a:pt x="16875" y="0"/>
                    </a:cubicBezTo>
                    <a:lnTo>
                      <a:pt x="4725" y="0"/>
                    </a:lnTo>
                    <a:cubicBezTo>
                      <a:pt x="4163" y="0"/>
                      <a:pt x="3685" y="131"/>
                      <a:pt x="3291" y="394"/>
                    </a:cubicBezTo>
                    <a:cubicBezTo>
                      <a:pt x="2897" y="656"/>
                      <a:pt x="2700" y="975"/>
                      <a:pt x="2700" y="1350"/>
                    </a:cubicBezTo>
                    <a:lnTo>
                      <a:pt x="2700" y="3600"/>
                    </a:lnTo>
                    <a:lnTo>
                      <a:pt x="0" y="3600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3600"/>
                    </a:lnTo>
                    <a:lnTo>
                      <a:pt x="18900" y="3600"/>
                    </a:lnTo>
                    <a:cubicBezTo>
                      <a:pt x="18900" y="3600"/>
                      <a:pt x="18900" y="1350"/>
                      <a:pt x="18900" y="135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4" name="Shape 1354"/>
              <p:cNvSpPr/>
              <p:nvPr/>
            </p:nvSpPr>
            <p:spPr>
              <a:xfrm>
                <a:off x="447548" y="76178"/>
                <a:ext cx="85736" cy="3810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652" y="1114"/>
                    </a:moveTo>
                    <a:cubicBezTo>
                      <a:pt x="13348" y="372"/>
                      <a:pt x="9402" y="0"/>
                      <a:pt x="4800" y="0"/>
                    </a:cubicBezTo>
                    <a:lnTo>
                      <a:pt x="0" y="0"/>
                    </a:lnTo>
                    <a:lnTo>
                      <a:pt x="0" y="21600"/>
                    </a:lnTo>
                    <a:lnTo>
                      <a:pt x="4800" y="21600"/>
                    </a:lnTo>
                    <a:cubicBezTo>
                      <a:pt x="9402" y="21600"/>
                      <a:pt x="13348" y="21229"/>
                      <a:pt x="16652" y="20487"/>
                    </a:cubicBezTo>
                    <a:cubicBezTo>
                      <a:pt x="19951" y="19744"/>
                      <a:pt x="21600" y="18855"/>
                      <a:pt x="21600" y="17820"/>
                    </a:cubicBezTo>
                    <a:lnTo>
                      <a:pt x="21600" y="3780"/>
                    </a:lnTo>
                    <a:cubicBezTo>
                      <a:pt x="21600" y="2746"/>
                      <a:pt x="19951" y="1857"/>
                      <a:pt x="16652" y="1114"/>
                    </a:cubicBezTo>
                    <a:cubicBezTo>
                      <a:pt x="16652" y="1114"/>
                      <a:pt x="16652" y="1114"/>
                      <a:pt x="16652" y="111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46" name="Text Placeholder 4"/>
          <p:cNvSpPr txBox="1">
            <a:spLocks/>
          </p:cNvSpPr>
          <p:nvPr/>
        </p:nvSpPr>
        <p:spPr>
          <a:xfrm>
            <a:off x="1549308" y="1851186"/>
            <a:ext cx="1229489" cy="20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商家</a:t>
            </a:r>
            <a:endParaRPr lang="en-GB" altLang="zh-CN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Text Placeholder 4"/>
          <p:cNvSpPr txBox="1">
            <a:spLocks/>
          </p:cNvSpPr>
          <p:nvPr/>
        </p:nvSpPr>
        <p:spPr>
          <a:xfrm>
            <a:off x="3127234" y="1851186"/>
            <a:ext cx="1288998" cy="20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拍摄视频</a:t>
            </a:r>
            <a:endParaRPr lang="en-GB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Text Placeholder 4"/>
          <p:cNvSpPr txBox="1">
            <a:spLocks/>
          </p:cNvSpPr>
          <p:nvPr/>
        </p:nvSpPr>
        <p:spPr>
          <a:xfrm>
            <a:off x="4705160" y="1851186"/>
            <a:ext cx="1229489" cy="3605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购买空间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成为矿工</a:t>
            </a:r>
            <a:endParaRPr lang="en-GB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Text Placeholder 4"/>
          <p:cNvSpPr txBox="1">
            <a:spLocks/>
          </p:cNvSpPr>
          <p:nvPr/>
        </p:nvSpPr>
        <p:spPr>
          <a:xfrm>
            <a:off x="6283086" y="1951598"/>
            <a:ext cx="1229489" cy="3605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传视频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视频定价（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1FSV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GB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235685" y="2821956"/>
            <a:ext cx="1373505" cy="2366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100FSV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返回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Text Placeholder 4"/>
          <p:cNvSpPr txBox="1">
            <a:spLocks/>
          </p:cNvSpPr>
          <p:nvPr/>
        </p:nvSpPr>
        <p:spPr>
          <a:xfrm>
            <a:off x="1549308" y="3584211"/>
            <a:ext cx="1229489" cy="20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zh-CN" sz="1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6" name="Text Placeholder 4"/>
          <p:cNvSpPr txBox="1">
            <a:spLocks/>
          </p:cNvSpPr>
          <p:nvPr/>
        </p:nvSpPr>
        <p:spPr>
          <a:xfrm>
            <a:off x="1245958" y="3596249"/>
            <a:ext cx="1288998" cy="377571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智能合约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28800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区块）</a:t>
            </a:r>
            <a:endParaRPr lang="en-GB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Text Placeholder 4"/>
          <p:cNvSpPr txBox="1">
            <a:spLocks/>
          </p:cNvSpPr>
          <p:nvPr/>
        </p:nvSpPr>
        <p:spPr>
          <a:xfrm>
            <a:off x="2890852" y="3621842"/>
            <a:ext cx="1106416" cy="384095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客户质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押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下扫码</a:t>
            </a:r>
            <a:endParaRPr lang="en-US" altLang="zh-CN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链上支付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Text Placeholder 4"/>
          <p:cNvSpPr txBox="1">
            <a:spLocks/>
          </p:cNvSpPr>
          <p:nvPr/>
        </p:nvSpPr>
        <p:spPr>
          <a:xfrm>
            <a:off x="6283086" y="3544843"/>
            <a:ext cx="1229489" cy="427699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投票上链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857880" y="200199"/>
            <a:ext cx="2586180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为商家赋能（百倍质押）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Shape 1319"/>
          <p:cNvSpPr/>
          <p:nvPr/>
        </p:nvSpPr>
        <p:spPr>
          <a:xfrm flipV="1">
            <a:off x="2164052" y="3081687"/>
            <a:ext cx="983342" cy="0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Text Placeholder 4"/>
          <p:cNvSpPr txBox="1">
            <a:spLocks/>
          </p:cNvSpPr>
          <p:nvPr/>
        </p:nvSpPr>
        <p:spPr>
          <a:xfrm>
            <a:off x="4649462" y="3544844"/>
            <a:ext cx="1285187" cy="427699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NFT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版权铸造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NFT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版权证书</a:t>
            </a:r>
            <a:endParaRPr lang="en-GB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326675" y="3308240"/>
            <a:ext cx="1373505" cy="2366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100FSV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32482" y="1388495"/>
            <a:ext cx="196371" cy="20682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1</a:t>
            </a:r>
          </a:p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F</a:t>
            </a:r>
          </a:p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S</a:t>
            </a:r>
          </a:p>
          <a:p>
            <a:pPr algn="just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V</a:t>
            </a:r>
          </a:p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支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付商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家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7" name="Shape 1320"/>
          <p:cNvSpPr/>
          <p:nvPr/>
        </p:nvSpPr>
        <p:spPr>
          <a:xfrm>
            <a:off x="2031264" y="1699973"/>
            <a:ext cx="1378828" cy="1240284"/>
          </a:xfrm>
          <a:prstGeom prst="line">
            <a:avLst/>
          </a:prstGeom>
          <a:ln w="12700">
            <a:solidFill>
              <a:schemeClr val="accent1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532959" y="2031448"/>
            <a:ext cx="454865" cy="5170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商品</a:t>
            </a:r>
            <a:endParaRPr lang="en-US" altLang="zh-CN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发货</a:t>
            </a:r>
            <a:endParaRPr lang="en-US" altLang="zh-CN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17529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46" grpId="0"/>
      <p:bldP spid="48" grpId="0"/>
      <p:bldP spid="50" grpId="0"/>
      <p:bldP spid="52" grpId="0"/>
      <p:bldP spid="53" grpId="0"/>
      <p:bldP spid="54" grpId="0"/>
      <p:bldP spid="56" grpId="0"/>
      <p:bldP spid="58" grpId="0"/>
      <p:bldP spid="60" grpId="0"/>
      <p:bldP spid="62" grpId="0"/>
      <p:bldP spid="63" grpId="0" animBg="1"/>
      <p:bldP spid="64" grpId="0"/>
      <p:bldP spid="65" grpId="0"/>
      <p:bldP spid="66" grpId="0"/>
      <p:bldP spid="67" grpId="0" animBg="1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971600" y="2211710"/>
            <a:ext cx="1479797" cy="1334201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257155" y="2447923"/>
            <a:ext cx="908686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/>
            <a:r>
              <a:rPr lang="zh-CN" altLang="en-US" sz="2800" b="1" dirty="0" smtClean="0"/>
              <a:t>经济逻辑</a:t>
            </a:r>
            <a:endParaRPr lang="zh-CN" altLang="en-US" sz="2800" b="1" dirty="0"/>
          </a:p>
        </p:txBody>
      </p:sp>
      <p:sp>
        <p:nvSpPr>
          <p:cNvPr id="4" name="圆角矩形 3"/>
          <p:cNvSpPr/>
          <p:nvPr/>
        </p:nvSpPr>
        <p:spPr>
          <a:xfrm>
            <a:off x="3356492" y="1254822"/>
            <a:ext cx="4479052" cy="451685"/>
          </a:xfrm>
          <a:prstGeom prst="roundRect">
            <a:avLst>
              <a:gd name="adj" fmla="val 2063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2650968" y="1335678"/>
            <a:ext cx="547516" cy="3108279"/>
          </a:xfrm>
          <a:custGeom>
            <a:avLst/>
            <a:gdLst>
              <a:gd name="T0" fmla="*/ 1999 w 3544"/>
              <a:gd name="T1" fmla="*/ 9150 h 14563"/>
              <a:gd name="T2" fmla="*/ 1999 w 3544"/>
              <a:gd name="T3" fmla="*/ 12306 h 14563"/>
              <a:gd name="T4" fmla="*/ 2353 w 3544"/>
              <a:gd name="T5" fmla="*/ 13628 h 14563"/>
              <a:gd name="T6" fmla="*/ 3544 w 3544"/>
              <a:gd name="T7" fmla="*/ 14112 h 14563"/>
              <a:gd name="T8" fmla="*/ 3544 w 3544"/>
              <a:gd name="T9" fmla="*/ 14563 h 14563"/>
              <a:gd name="T10" fmla="*/ 1933 w 3544"/>
              <a:gd name="T11" fmla="*/ 14016 h 14563"/>
              <a:gd name="T12" fmla="*/ 1419 w 3544"/>
              <a:gd name="T13" fmla="*/ 12050 h 14563"/>
              <a:gd name="T14" fmla="*/ 1419 w 3544"/>
              <a:gd name="T15" fmla="*/ 9279 h 14563"/>
              <a:gd name="T16" fmla="*/ 1160 w 3544"/>
              <a:gd name="T17" fmla="*/ 8022 h 14563"/>
              <a:gd name="T18" fmla="*/ 0 w 3544"/>
              <a:gd name="T19" fmla="*/ 7475 h 14563"/>
              <a:gd name="T20" fmla="*/ 0 w 3544"/>
              <a:gd name="T21" fmla="*/ 7088 h 14563"/>
              <a:gd name="T22" fmla="*/ 1127 w 3544"/>
              <a:gd name="T23" fmla="*/ 6571 h 14563"/>
              <a:gd name="T24" fmla="*/ 1419 w 3544"/>
              <a:gd name="T25" fmla="*/ 5284 h 14563"/>
              <a:gd name="T26" fmla="*/ 1419 w 3544"/>
              <a:gd name="T27" fmla="*/ 2513 h 14563"/>
              <a:gd name="T28" fmla="*/ 1933 w 3544"/>
              <a:gd name="T29" fmla="*/ 547 h 14563"/>
              <a:gd name="T30" fmla="*/ 3544 w 3544"/>
              <a:gd name="T31" fmla="*/ 0 h 14563"/>
              <a:gd name="T32" fmla="*/ 3544 w 3544"/>
              <a:gd name="T33" fmla="*/ 451 h 14563"/>
              <a:gd name="T34" fmla="*/ 2353 w 3544"/>
              <a:gd name="T35" fmla="*/ 902 h 14563"/>
              <a:gd name="T36" fmla="*/ 1999 w 3544"/>
              <a:gd name="T37" fmla="*/ 2254 h 14563"/>
              <a:gd name="T38" fmla="*/ 1999 w 3544"/>
              <a:gd name="T39" fmla="*/ 5413 h 14563"/>
              <a:gd name="T40" fmla="*/ 580 w 3544"/>
              <a:gd name="T41" fmla="*/ 7275 h 14563"/>
              <a:gd name="T42" fmla="*/ 580 w 3544"/>
              <a:gd name="T43" fmla="*/ 7304 h 14563"/>
              <a:gd name="T44" fmla="*/ 1999 w 3544"/>
              <a:gd name="T45" fmla="*/ 9150 h 14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44" h="14563">
                <a:moveTo>
                  <a:pt x="1999" y="9150"/>
                </a:moveTo>
                <a:lnTo>
                  <a:pt x="1999" y="12306"/>
                </a:lnTo>
                <a:cubicBezTo>
                  <a:pt x="1999" y="12867"/>
                  <a:pt x="2117" y="13306"/>
                  <a:pt x="2353" y="13628"/>
                </a:cubicBezTo>
                <a:cubicBezTo>
                  <a:pt x="2590" y="13950"/>
                  <a:pt x="2986" y="14112"/>
                  <a:pt x="3544" y="14112"/>
                </a:cubicBezTo>
                <a:lnTo>
                  <a:pt x="3544" y="14563"/>
                </a:lnTo>
                <a:cubicBezTo>
                  <a:pt x="2815" y="14563"/>
                  <a:pt x="2276" y="14379"/>
                  <a:pt x="1933" y="14016"/>
                </a:cubicBezTo>
                <a:cubicBezTo>
                  <a:pt x="1589" y="13650"/>
                  <a:pt x="1419" y="12993"/>
                  <a:pt x="1419" y="12050"/>
                </a:cubicBezTo>
                <a:lnTo>
                  <a:pt x="1419" y="9279"/>
                </a:lnTo>
                <a:cubicBezTo>
                  <a:pt x="1419" y="8762"/>
                  <a:pt x="1333" y="8344"/>
                  <a:pt x="1160" y="8022"/>
                </a:cubicBezTo>
                <a:cubicBezTo>
                  <a:pt x="990" y="7701"/>
                  <a:pt x="602" y="7516"/>
                  <a:pt x="0" y="7475"/>
                </a:cubicBezTo>
                <a:lnTo>
                  <a:pt x="0" y="7088"/>
                </a:lnTo>
                <a:cubicBezTo>
                  <a:pt x="558" y="7002"/>
                  <a:pt x="935" y="6829"/>
                  <a:pt x="1127" y="6571"/>
                </a:cubicBezTo>
                <a:cubicBezTo>
                  <a:pt x="1322" y="6315"/>
                  <a:pt x="1419" y="5883"/>
                  <a:pt x="1419" y="5284"/>
                </a:cubicBezTo>
                <a:lnTo>
                  <a:pt x="1419" y="2513"/>
                </a:lnTo>
                <a:cubicBezTo>
                  <a:pt x="1419" y="1567"/>
                  <a:pt x="1589" y="913"/>
                  <a:pt x="1933" y="547"/>
                </a:cubicBezTo>
                <a:cubicBezTo>
                  <a:pt x="2276" y="181"/>
                  <a:pt x="2815" y="0"/>
                  <a:pt x="3544" y="0"/>
                </a:cubicBezTo>
                <a:lnTo>
                  <a:pt x="3544" y="451"/>
                </a:lnTo>
                <a:cubicBezTo>
                  <a:pt x="2986" y="451"/>
                  <a:pt x="2590" y="602"/>
                  <a:pt x="2353" y="902"/>
                </a:cubicBezTo>
                <a:cubicBezTo>
                  <a:pt x="2117" y="1201"/>
                  <a:pt x="1999" y="1652"/>
                  <a:pt x="1999" y="2254"/>
                </a:cubicBezTo>
                <a:lnTo>
                  <a:pt x="1999" y="5413"/>
                </a:lnTo>
                <a:cubicBezTo>
                  <a:pt x="1999" y="6265"/>
                  <a:pt x="1592" y="7275"/>
                  <a:pt x="580" y="7275"/>
                </a:cubicBezTo>
                <a:lnTo>
                  <a:pt x="580" y="7304"/>
                </a:lnTo>
                <a:cubicBezTo>
                  <a:pt x="1565" y="7304"/>
                  <a:pt x="1999" y="8309"/>
                  <a:pt x="1999" y="91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3356492" y="1936845"/>
            <a:ext cx="4479052" cy="451685"/>
          </a:xfrm>
          <a:prstGeom prst="roundRect">
            <a:avLst>
              <a:gd name="adj" fmla="val 25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3356492" y="2642611"/>
            <a:ext cx="4479052" cy="451685"/>
          </a:xfrm>
          <a:prstGeom prst="roundRect">
            <a:avLst>
              <a:gd name="adj" fmla="val 25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356492" y="3355711"/>
            <a:ext cx="4479052" cy="451685"/>
          </a:xfrm>
          <a:prstGeom prst="roundRect">
            <a:avLst>
              <a:gd name="adj" fmla="val 2682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75004" y="1374966"/>
            <a:ext cx="3758504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版权方销毁通证（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链社区，其他信仰者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），形成通缩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75004" y="2051411"/>
            <a:ext cx="3758504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客户端质押通证（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DPOS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，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链寄存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），形成稀缺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75004" y="2757177"/>
            <a:ext cx="3758504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扩展性宽广的商业应用场景（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消费送空间，百倍质押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）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75004" y="3470277"/>
            <a:ext cx="3758504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DEX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上线（作为燃料等）需求极大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3367981" y="4064281"/>
            <a:ext cx="4479052" cy="451685"/>
          </a:xfrm>
          <a:prstGeom prst="roundRect">
            <a:avLst>
              <a:gd name="adj" fmla="val 2682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86493" y="4178847"/>
            <a:ext cx="3758504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年产量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千多万，产量少，项目方没有大量筹码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经济模型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3881859"/>
      </p:ext>
    </p:extLst>
  </p:cSld>
  <p:clrMapOvr>
    <a:masterClrMapping/>
  </p:clrMapOvr>
  <p:transition spd="slow" advClick="0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650"/>
                            </p:stCondLst>
                            <p:childTnLst>
                              <p:par>
                                <p:cTn id="24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15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15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6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15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挖矿规则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2846759" y="1343698"/>
            <a:ext cx="5102700" cy="839134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653255" y="1180546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视频发布权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六边形 29"/>
          <p:cNvSpPr/>
          <p:nvPr/>
        </p:nvSpPr>
        <p:spPr>
          <a:xfrm>
            <a:off x="683568" y="2425696"/>
            <a:ext cx="1410507" cy="1026114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区块链空间挖矿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箭头连接符 30"/>
          <p:cNvCxnSpPr>
            <a:stCxn id="30" idx="5"/>
            <a:endCxn id="28" idx="1"/>
          </p:cNvCxnSpPr>
          <p:nvPr/>
        </p:nvCxnSpPr>
        <p:spPr>
          <a:xfrm flipV="1">
            <a:off x="1837547" y="1763265"/>
            <a:ext cx="1009212" cy="662431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30" idx="0"/>
            <a:endCxn id="35" idx="1"/>
          </p:cNvCxnSpPr>
          <p:nvPr/>
        </p:nvCxnSpPr>
        <p:spPr>
          <a:xfrm flipV="1">
            <a:off x="2094075" y="2936587"/>
            <a:ext cx="752684" cy="216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30" idx="1"/>
            <a:endCxn id="38" idx="1"/>
          </p:cNvCxnSpPr>
          <p:nvPr/>
        </p:nvCxnSpPr>
        <p:spPr>
          <a:xfrm>
            <a:off x="1837547" y="3451810"/>
            <a:ext cx="1009212" cy="679039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42299" y="1615449"/>
            <a:ext cx="4537095" cy="309317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视频资源方销毁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FSV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通证，即可获得一定空间的视频上链发布权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2846759" y="2517020"/>
            <a:ext cx="5102700" cy="839134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653255" y="2361550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证分配权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42299" y="2806771"/>
            <a:ext cx="4537095" cy="309317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同时每天可根据其持有空间的权重比例分配到一定数量的通证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846759" y="3711282"/>
            <a:ext cx="5102700" cy="839134"/>
          </a:xfrm>
          <a:prstGeom prst="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653255" y="3555813"/>
            <a:ext cx="3515183" cy="327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出矿方案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42299" y="4001033"/>
            <a:ext cx="4537095" cy="309317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每天出矿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30000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anose="020B0503020204020204" pitchFamily="34" charset="-122"/>
              </a:rPr>
              <a:t>枚，加权分配给所有销毁通证持有空间的矿工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108219"/>
      </p:ext>
    </p:extLst>
  </p:cSld>
  <p:clrMapOvr>
    <a:masterClrMapping/>
  </p:clrMapOvr>
  <p:transition spd="slow" advClick="0" advTm="0">
    <p:cover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500" tmFilter="0,0; .5, 1; 1, 1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50"/>
                                </p:stCondLst>
                                <p:childTnLst>
                                  <p:par>
                                    <p:cTn id="13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5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150"/>
                                </p:stCondLst>
                                <p:childTnLst>
                                  <p:par>
                                    <p:cTn id="17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650"/>
                                </p:stCondLst>
                                <p:childTnLst>
                                  <p:par>
                                    <p:cTn id="2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9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150"/>
                                </p:stCondLst>
                                <p:childTnLst>
                                  <p:par>
                                    <p:cTn id="31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3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2650"/>
                                </p:stCondLst>
                                <p:childTnLst>
                                  <p:par>
                                    <p:cTn id="3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1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4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4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4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4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3590"/>
                                </p:stCondLst>
                                <p:childTnLst>
                                  <p:par>
                                    <p:cTn id="4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4090"/>
                                </p:stCondLst>
                                <p:childTnLst>
                                  <p:par>
                                    <p:cTn id="49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4590"/>
                                </p:stCondLst>
                                <p:childTnLst>
                                  <p:par>
                                    <p:cTn id="5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6" dur="1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6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6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470"/>
                                </p:stCondLst>
                                <p:childTnLst>
                                  <p:par>
                                    <p:cTn id="63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6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5970"/>
                                </p:stCondLst>
                                <p:childTnLst>
                                  <p:par>
                                    <p:cTn id="67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69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70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6470"/>
                                </p:stCondLst>
                                <p:childTnLst>
                                  <p:par>
                                    <p:cTn id="7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1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76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77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 animBg="1"/>
          <p:bldP spid="29" grpId="0" animBg="1"/>
          <p:bldP spid="30" grpId="0" animBg="1"/>
          <p:bldP spid="34" grpId="0"/>
          <p:bldP spid="34" grpId="1"/>
          <p:bldP spid="35" grpId="0" animBg="1"/>
          <p:bldP spid="36" grpId="0" animBg="1"/>
          <p:bldP spid="37" grpId="0"/>
          <p:bldP spid="37" grpId="1"/>
          <p:bldP spid="38" grpId="0" animBg="1"/>
          <p:bldP spid="39" grpId="0" animBg="1"/>
          <p:bldP spid="40" grpId="0"/>
          <p:bldP spid="40" grpId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5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500" tmFilter="0,0; .5, 1; 1, 1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650"/>
                                </p:stCondLst>
                                <p:childTnLst>
                                  <p:par>
                                    <p:cTn id="13" presetID="14" presetClass="entr" presetSubtype="1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15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6" fill="hold">
                                <p:stCondLst>
                                  <p:cond delay="1150"/>
                                </p:stCondLst>
                                <p:childTnLst>
                                  <p:par>
                                    <p:cTn id="17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9" dur="500"/>
                                            <p:tgtEl>
                                              <p:spTgt spid="3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2" dur="500"/>
                                            <p:tgtEl>
                                              <p:spTgt spid="3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22" presetClass="entr" presetSubtype="8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25" dur="500"/>
                                            <p:tgtEl>
                                              <p:spTgt spid="3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6" fill="hold">
                                <p:stCondLst>
                                  <p:cond delay="1650"/>
                                </p:stCondLst>
                                <p:childTnLst>
                                  <p:par>
                                    <p:cTn id="27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29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150"/>
                                </p:stCondLst>
                                <p:childTnLst>
                                  <p:par>
                                    <p:cTn id="31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500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2650"/>
                                </p:stCondLst>
                                <p:childTnLst>
                                  <p:par>
                                    <p:cTn id="36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38" dur="1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4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4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42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43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4" fill="hold">
                                <p:stCondLst>
                                  <p:cond delay="3590"/>
                                </p:stCondLst>
                                <p:childTnLst>
                                  <p:par>
                                    <p:cTn id="45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47" dur="500"/>
                                            <p:tgtEl>
                                              <p:spTgt spid="3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4090"/>
                                </p:stCondLst>
                                <p:childTnLst>
                                  <p:par>
                                    <p:cTn id="49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4590"/>
                                </p:stCondLst>
                                <p:childTnLst>
                                  <p:par>
                                    <p:cTn id="54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56" dur="100"/>
                                            <p:tgtEl>
                                              <p:spTgt spid="3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7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5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5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60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61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2" fill="hold">
                                <p:stCondLst>
                                  <p:cond delay="5470"/>
                                </p:stCondLst>
                                <p:childTnLst>
                                  <p:par>
                                    <p:cTn id="63" presetID="16" presetClass="entr" presetSubtype="37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outVertical)">
                                          <p:cBhvr>
                                            <p:cTn id="65" dur="500"/>
                                            <p:tgtEl>
                                              <p:spTgt spid="3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5970"/>
                                </p:stCondLst>
                                <p:childTnLst>
                                  <p:par>
                                    <p:cTn id="67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9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0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1" fill="hold">
                                <p:stCondLst>
                                  <p:cond delay="6470"/>
                                </p:stCondLst>
                                <p:childTnLst>
                                  <p:par>
                                    <p:cTn id="72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4" dur="100"/>
                                            <p:tgtEl>
                                              <p:spTgt spid="4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5" presetID="36" presetClass="emph" presetSubtype="0" fill="hold" grpId="1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30000"/>
                                      </p:iterate>
                                      <p:childTnLst>
                                        <p:animScale>
                                          <p:cBhvr>
                                            <p:cTn id="76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</p:cBhvr>
                                          <p:to x="80000" y="100000"/>
                                        </p:animScale>
                                        <p:anim by="(#ppt_w*0.10)" calcmode="lin" valueType="num">
                                          <p:cBhvr>
                                            <p:cTn id="77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by="(-#ppt_w*0.10)" calcmode="lin" valueType="num">
                                          <p:cBhvr>
                                            <p:cTn id="78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-480000">
                                          <p:cBhvr>
                                            <p:cTn id="79" dur="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7" grpId="0"/>
          <p:bldP spid="28" grpId="0" animBg="1"/>
          <p:bldP spid="29" grpId="0" animBg="1"/>
          <p:bldP spid="30" grpId="0" animBg="1"/>
          <p:bldP spid="34" grpId="0"/>
          <p:bldP spid="34" grpId="1"/>
          <p:bldP spid="35" grpId="0" animBg="1"/>
          <p:bldP spid="36" grpId="0" animBg="1"/>
          <p:bldP spid="37" grpId="0"/>
          <p:bldP spid="37" grpId="1"/>
          <p:bldP spid="38" grpId="0" animBg="1"/>
          <p:bldP spid="39" grpId="0" animBg="1"/>
          <p:bldP spid="40" grpId="0"/>
          <p:bldP spid="40" grpId="1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Write Your Title Here"/>
</p:tagLst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3971</TotalTime>
  <Words>2674</Words>
  <Application>Microsoft Office PowerPoint</Application>
  <PresentationFormat>全屏显示(16:9)</PresentationFormat>
  <Paragraphs>218</Paragraphs>
  <Slides>24</Slides>
  <Notes>24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170</cp:revision>
  <dcterms:created xsi:type="dcterms:W3CDTF">2015-12-11T17:46:17Z</dcterms:created>
  <dcterms:modified xsi:type="dcterms:W3CDTF">2023-05-12T02:55:25Z</dcterms:modified>
  <cp:category>锐旗设计；https://9ppt.taobao.com</cp:category>
  <dc:identifier/>
</cp:coreProperties>
</file>